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C04"/>
    <a:srgbClr val="4285F4"/>
    <a:srgbClr val="0F9D58"/>
    <a:srgbClr val="EA4335"/>
    <a:srgbClr val="E03964"/>
    <a:srgbClr val="DD3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4461cfd4a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4461cfd4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4461cfd4a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4461cfd4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b91eb545e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b91eb545e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4461cfd4a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4461cfd4a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4461cfd4a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b4461cfd4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b4461cfd4a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b4461cfd4a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ad8497a0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ad8497a0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18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4461cfd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4461cfd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4461cfd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4461cfd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b4461cfd4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b4461cfd4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b4461cfd4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b4461cfd4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b91eb545e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b91eb545e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b4461cfd4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b4461cfd4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b4461cfd4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b4461cfd4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b4461cfd4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b4461cfd4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D3C66"/>
            </a:gs>
            <a:gs pos="100000">
              <a:srgbClr val="E03964"/>
            </a:gs>
          </a:gsLst>
          <a:lin ang="5400000" scaled="1"/>
        </a:gradFill>
        <a:effectLst/>
      </p:bgPr>
    </p:bg>
    <p:spTree>
      <p:nvGrpSpPr>
        <p:cNvPr id="1" name="Shape 53"/>
        <p:cNvGrpSpPr/>
        <p:nvPr/>
      </p:nvGrpSpPr>
      <p:grpSpPr>
        <a:xfrm>
          <a:off x="0" y="0"/>
          <a:ext cx="0" cy="0"/>
          <a:chOff x="0" y="0"/>
          <a:chExt cx="0" cy="0"/>
        </a:xfrm>
      </p:grpSpPr>
      <p:pic>
        <p:nvPicPr>
          <p:cNvPr id="1026" name="Picture 2">
            <a:extLst>
              <a:ext uri="{FF2B5EF4-FFF2-40B4-BE49-F238E27FC236}">
                <a16:creationId xmlns:a16="http://schemas.microsoft.com/office/drawing/2014/main" id="{43098FF9-E9F1-4BD9-9882-2A0D0FF13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55" y="1147099"/>
            <a:ext cx="2378416" cy="237841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AB68ABD3-E9B4-43A8-A6D8-5344F6B0F7B6}"/>
              </a:ext>
            </a:extLst>
          </p:cNvPr>
          <p:cNvGrpSpPr/>
          <p:nvPr/>
        </p:nvGrpSpPr>
        <p:grpSpPr>
          <a:xfrm>
            <a:off x="413368" y="4332412"/>
            <a:ext cx="6644606" cy="466573"/>
            <a:chOff x="518598" y="4182847"/>
            <a:chExt cx="6644606" cy="466573"/>
          </a:xfrm>
        </p:grpSpPr>
        <p:pic>
          <p:nvPicPr>
            <p:cNvPr id="5" name="Picture 4" descr="Text&#10;&#10;Description automatically generated">
              <a:extLst>
                <a:ext uri="{FF2B5EF4-FFF2-40B4-BE49-F238E27FC236}">
                  <a16:creationId xmlns:a16="http://schemas.microsoft.com/office/drawing/2014/main" id="{8B06AD1B-9EE3-4926-B982-5A2579802A1E}"/>
                </a:ext>
              </a:extLst>
            </p:cNvPr>
            <p:cNvPicPr>
              <a:picLocks noChangeAspect="1"/>
            </p:cNvPicPr>
            <p:nvPr/>
          </p:nvPicPr>
          <p:blipFill>
            <a:blip r:embed="rId4"/>
            <a:stretch>
              <a:fillRect/>
            </a:stretch>
          </p:blipFill>
          <p:spPr>
            <a:xfrm>
              <a:off x="518598" y="4182847"/>
              <a:ext cx="2519495" cy="466573"/>
            </a:xfrm>
            <a:prstGeom prst="rect">
              <a:avLst/>
            </a:prstGeom>
          </p:spPr>
        </p:pic>
        <p:pic>
          <p:nvPicPr>
            <p:cNvPr id="9" name="Picture 8">
              <a:extLst>
                <a:ext uri="{FF2B5EF4-FFF2-40B4-BE49-F238E27FC236}">
                  <a16:creationId xmlns:a16="http://schemas.microsoft.com/office/drawing/2014/main" id="{D0AC4938-783D-4962-9CA4-6D5700AE8BF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4964291" y="4226091"/>
              <a:ext cx="2198913" cy="380086"/>
            </a:xfrm>
            <a:prstGeom prst="rect">
              <a:avLst/>
            </a:prstGeom>
          </p:spPr>
        </p:pic>
      </p:grpSp>
      <p:sp>
        <p:nvSpPr>
          <p:cNvPr id="2" name="Rectangle 1">
            <a:extLst>
              <a:ext uri="{FF2B5EF4-FFF2-40B4-BE49-F238E27FC236}">
                <a16:creationId xmlns:a16="http://schemas.microsoft.com/office/drawing/2014/main" id="{2CD79EFC-F361-4A16-B19F-8619347FD3CC}"/>
              </a:ext>
            </a:extLst>
          </p:cNvPr>
          <p:cNvSpPr/>
          <p:nvPr/>
        </p:nvSpPr>
        <p:spPr>
          <a:xfrm>
            <a:off x="413368" y="454601"/>
            <a:ext cx="4652236" cy="1384995"/>
          </a:xfrm>
          <a:prstGeom prst="rect">
            <a:avLst/>
          </a:prstGeom>
        </p:spPr>
        <p:txBody>
          <a:bodyPr wrap="none">
            <a:spAutoFit/>
          </a:bodyPr>
          <a:lstStyle/>
          <a:p>
            <a:r>
              <a:rPr lang="en-US" sz="3600" b="1" dirty="0">
                <a:solidFill>
                  <a:schemeClr val="bg1"/>
                </a:solidFill>
                <a:latin typeface="Neue Plak"/>
              </a:rPr>
              <a:t>Pie &amp; AI: Anand</a:t>
            </a:r>
          </a:p>
          <a:p>
            <a:r>
              <a:rPr lang="en-US" sz="2400" b="1" dirty="0">
                <a:solidFill>
                  <a:schemeClr val="bg1"/>
                </a:solidFill>
                <a:latin typeface="Neue Plak"/>
              </a:rPr>
              <a:t>Introduction to Deep Learning and </a:t>
            </a:r>
          </a:p>
          <a:p>
            <a:r>
              <a:rPr lang="en-US" sz="2400" b="1" dirty="0">
                <a:solidFill>
                  <a:schemeClr val="bg1"/>
                </a:solidFill>
                <a:latin typeface="Neue Plak"/>
              </a:rPr>
              <a:t>Neural Style Transfer</a:t>
            </a:r>
          </a:p>
        </p:txBody>
      </p:sp>
      <p:sp>
        <p:nvSpPr>
          <p:cNvPr id="6" name="TextBox 5">
            <a:extLst>
              <a:ext uri="{FF2B5EF4-FFF2-40B4-BE49-F238E27FC236}">
                <a16:creationId xmlns:a16="http://schemas.microsoft.com/office/drawing/2014/main" id="{05E42FD9-D238-4BF4-8EC7-61C1A9476FAB}"/>
              </a:ext>
            </a:extLst>
          </p:cNvPr>
          <p:cNvSpPr txBox="1"/>
          <p:nvPr/>
        </p:nvSpPr>
        <p:spPr>
          <a:xfrm>
            <a:off x="413368" y="2106120"/>
            <a:ext cx="3425372" cy="338554"/>
          </a:xfrm>
          <a:prstGeom prst="rect">
            <a:avLst/>
          </a:prstGeom>
          <a:noFill/>
        </p:spPr>
        <p:txBody>
          <a:bodyPr wrap="square" rtlCol="0">
            <a:spAutoFit/>
          </a:bodyPr>
          <a:lstStyle/>
          <a:p>
            <a:r>
              <a:rPr lang="en-US" sz="1600" b="1" dirty="0">
                <a:solidFill>
                  <a:schemeClr val="bg1"/>
                </a:solidFill>
                <a:latin typeface="Google Sans" panose="020B0503030502040204" pitchFamily="34" charset="0"/>
              </a:rPr>
              <a:t>Speakers</a:t>
            </a:r>
            <a:r>
              <a:rPr lang="en-US" b="1" dirty="0">
                <a:solidFill>
                  <a:schemeClr val="bg1"/>
                </a:solidFill>
                <a:latin typeface="Google Sans" panose="020B0503030502040204" pitchFamily="34" charset="0"/>
              </a:rPr>
              <a:t>:</a:t>
            </a:r>
            <a:endParaRPr lang="en-IN" b="1" dirty="0">
              <a:solidFill>
                <a:schemeClr val="bg1"/>
              </a:solidFill>
              <a:latin typeface="Google Sans" panose="020B0503030502040204" pitchFamily="34" charset="0"/>
            </a:endParaRPr>
          </a:p>
        </p:txBody>
      </p:sp>
      <p:grpSp>
        <p:nvGrpSpPr>
          <p:cNvPr id="21" name="Group 20">
            <a:extLst>
              <a:ext uri="{FF2B5EF4-FFF2-40B4-BE49-F238E27FC236}">
                <a16:creationId xmlns:a16="http://schemas.microsoft.com/office/drawing/2014/main" id="{6678723C-0F68-4A62-8C9E-51510D69A676}"/>
              </a:ext>
            </a:extLst>
          </p:cNvPr>
          <p:cNvGrpSpPr/>
          <p:nvPr/>
        </p:nvGrpSpPr>
        <p:grpSpPr>
          <a:xfrm>
            <a:off x="413368" y="2572182"/>
            <a:ext cx="6693441" cy="1463445"/>
            <a:chOff x="371124" y="2623748"/>
            <a:chExt cx="6693441" cy="1463445"/>
          </a:xfrm>
        </p:grpSpPr>
        <p:pic>
          <p:nvPicPr>
            <p:cNvPr id="8" name="Picture 7">
              <a:extLst>
                <a:ext uri="{FF2B5EF4-FFF2-40B4-BE49-F238E27FC236}">
                  <a16:creationId xmlns:a16="http://schemas.microsoft.com/office/drawing/2014/main" id="{C9B9F972-5737-4163-A41A-55BDA4DF6061}"/>
                </a:ext>
              </a:extLst>
            </p:cNvPr>
            <p:cNvPicPr>
              <a:picLocks noChangeAspect="1"/>
            </p:cNvPicPr>
            <p:nvPr/>
          </p:nvPicPr>
          <p:blipFill>
            <a:blip r:embed="rId7"/>
            <a:stretch>
              <a:fillRect/>
            </a:stretch>
          </p:blipFill>
          <p:spPr>
            <a:xfrm>
              <a:off x="518598" y="2623748"/>
              <a:ext cx="817878" cy="817878"/>
            </a:xfrm>
            <a:prstGeom prst="ellipse">
              <a:avLst/>
            </a:prstGeom>
            <a:ln w="19050">
              <a:solidFill>
                <a:schemeClr val="bg1"/>
              </a:solidFill>
            </a:ln>
          </p:spPr>
        </p:pic>
        <p:pic>
          <p:nvPicPr>
            <p:cNvPr id="16" name="Picture 15">
              <a:extLst>
                <a:ext uri="{FF2B5EF4-FFF2-40B4-BE49-F238E27FC236}">
                  <a16:creationId xmlns:a16="http://schemas.microsoft.com/office/drawing/2014/main" id="{A1ED7A26-1FEF-41A9-8083-53FC44981E6C}"/>
                </a:ext>
              </a:extLst>
            </p:cNvPr>
            <p:cNvPicPr>
              <a:picLocks noChangeAspect="1"/>
            </p:cNvPicPr>
            <p:nvPr/>
          </p:nvPicPr>
          <p:blipFill>
            <a:blip r:embed="rId8"/>
            <a:stretch>
              <a:fillRect/>
            </a:stretch>
          </p:blipFill>
          <p:spPr>
            <a:xfrm>
              <a:off x="2629493" y="2623748"/>
              <a:ext cx="817200" cy="817878"/>
            </a:xfrm>
            <a:prstGeom prst="ellipse">
              <a:avLst/>
            </a:prstGeom>
            <a:ln w="19050">
              <a:solidFill>
                <a:schemeClr val="bg1"/>
              </a:solidFill>
            </a:ln>
          </p:spPr>
        </p:pic>
        <p:sp>
          <p:nvSpPr>
            <p:cNvPr id="17" name="TextBox 16">
              <a:extLst>
                <a:ext uri="{FF2B5EF4-FFF2-40B4-BE49-F238E27FC236}">
                  <a16:creationId xmlns:a16="http://schemas.microsoft.com/office/drawing/2014/main" id="{6E4E78C3-9173-4D91-9F68-B4E3A9121913}"/>
                </a:ext>
              </a:extLst>
            </p:cNvPr>
            <p:cNvSpPr txBox="1"/>
            <p:nvPr/>
          </p:nvSpPr>
          <p:spPr>
            <a:xfrm>
              <a:off x="371124" y="3563973"/>
              <a:ext cx="1704924" cy="523220"/>
            </a:xfrm>
            <a:prstGeom prst="rect">
              <a:avLst/>
            </a:prstGeom>
            <a:noFill/>
          </p:spPr>
          <p:txBody>
            <a:bodyPr wrap="square" rtlCol="0">
              <a:spAutoFit/>
            </a:bodyPr>
            <a:lstStyle/>
            <a:p>
              <a:r>
                <a:rPr lang="en-US" b="1" dirty="0" err="1">
                  <a:solidFill>
                    <a:schemeClr val="bg1"/>
                  </a:solidFill>
                  <a:latin typeface="Google Sans" panose="020B0503030502040204" pitchFamily="34" charset="0"/>
                </a:rPr>
                <a:t>Rakshil</a:t>
              </a:r>
              <a:r>
                <a:rPr lang="en-US" b="1" dirty="0">
                  <a:solidFill>
                    <a:schemeClr val="bg1"/>
                  </a:solidFill>
                  <a:latin typeface="Google Sans" panose="020B0503030502040204" pitchFamily="34" charset="0"/>
                </a:rPr>
                <a:t> </a:t>
              </a:r>
              <a:r>
                <a:rPr lang="en-US" b="1" dirty="0" err="1">
                  <a:solidFill>
                    <a:schemeClr val="bg1"/>
                  </a:solidFill>
                  <a:latin typeface="Google Sans" panose="020B0503030502040204" pitchFamily="34" charset="0"/>
                </a:rPr>
                <a:t>Kevadiya</a:t>
              </a:r>
              <a:endParaRPr lang="en-US" b="1" dirty="0">
                <a:solidFill>
                  <a:schemeClr val="bg1"/>
                </a:solidFill>
                <a:latin typeface="Google Sans" panose="020B0503030502040204" pitchFamily="34" charset="0"/>
              </a:endParaRPr>
            </a:p>
            <a:p>
              <a:r>
                <a:rPr lang="en-US" dirty="0">
                  <a:solidFill>
                    <a:schemeClr val="bg1"/>
                  </a:solidFill>
                  <a:latin typeface="Google Sans" panose="020B0503030502040204" pitchFamily="34" charset="0"/>
                </a:rPr>
                <a:t>ML Team</a:t>
              </a:r>
              <a:endParaRPr lang="en-IN" dirty="0">
                <a:solidFill>
                  <a:schemeClr val="bg1"/>
                </a:solidFill>
                <a:latin typeface="Google Sans" panose="020B0503030502040204" pitchFamily="34" charset="0"/>
              </a:endParaRPr>
            </a:p>
          </p:txBody>
        </p:sp>
        <p:sp>
          <p:nvSpPr>
            <p:cNvPr id="20" name="Rectangle 19">
              <a:extLst>
                <a:ext uri="{FF2B5EF4-FFF2-40B4-BE49-F238E27FC236}">
                  <a16:creationId xmlns:a16="http://schemas.microsoft.com/office/drawing/2014/main" id="{73F8DD42-88B5-4B4E-9891-3CDC09F31CF3}"/>
                </a:ext>
              </a:extLst>
            </p:cNvPr>
            <p:cNvSpPr/>
            <p:nvPr/>
          </p:nvSpPr>
          <p:spPr>
            <a:xfrm>
              <a:off x="2492565" y="3563973"/>
              <a:ext cx="4572000" cy="523220"/>
            </a:xfrm>
            <a:prstGeom prst="rect">
              <a:avLst/>
            </a:prstGeom>
          </p:spPr>
          <p:txBody>
            <a:bodyPr>
              <a:spAutoFit/>
            </a:bodyPr>
            <a:lstStyle/>
            <a:p>
              <a:r>
                <a:rPr lang="en-US" b="1" dirty="0">
                  <a:solidFill>
                    <a:schemeClr val="bg1"/>
                  </a:solidFill>
                  <a:latin typeface="Google Sans" panose="020B0503030502040204" pitchFamily="34" charset="0"/>
                </a:rPr>
                <a:t>Jay </a:t>
              </a:r>
              <a:r>
                <a:rPr lang="en-US" b="1" dirty="0" err="1">
                  <a:solidFill>
                    <a:schemeClr val="bg1"/>
                  </a:solidFill>
                  <a:latin typeface="Google Sans" panose="020B0503030502040204" pitchFamily="34" charset="0"/>
                </a:rPr>
                <a:t>Kshirsagar</a:t>
              </a:r>
              <a:endParaRPr lang="en-US" b="1" dirty="0">
                <a:solidFill>
                  <a:schemeClr val="bg1"/>
                </a:solidFill>
                <a:latin typeface="Google Sans" panose="020B0503030502040204" pitchFamily="34" charset="0"/>
              </a:endParaRPr>
            </a:p>
            <a:p>
              <a:r>
                <a:rPr lang="en-US" dirty="0">
                  <a:solidFill>
                    <a:schemeClr val="bg1"/>
                  </a:solidFill>
                  <a:latin typeface="Google Sans" panose="020B0503030502040204" pitchFamily="34" charset="0"/>
                </a:rPr>
                <a:t>ML Team</a:t>
              </a:r>
              <a:endParaRPr lang="en-IN" dirty="0">
                <a:solidFill>
                  <a:schemeClr val="bg1"/>
                </a:solidFill>
                <a:latin typeface="Google Sans" panose="020B0503030502040204" pitchFamily="34" charset="0"/>
              </a:endParaRPr>
            </a:p>
          </p:txBody>
        </p:sp>
      </p:grpSp>
      <p:sp>
        <p:nvSpPr>
          <p:cNvPr id="23" name="Rectangle: Rounded Corners 22">
            <a:extLst>
              <a:ext uri="{FF2B5EF4-FFF2-40B4-BE49-F238E27FC236}">
                <a16:creationId xmlns:a16="http://schemas.microsoft.com/office/drawing/2014/main" id="{E5859F6B-93C9-4117-BAFC-ADB25B14FF53}"/>
              </a:ext>
            </a:extLst>
          </p:cNvPr>
          <p:cNvSpPr/>
          <p:nvPr/>
        </p:nvSpPr>
        <p:spPr>
          <a:xfrm>
            <a:off x="560842" y="1929365"/>
            <a:ext cx="435769" cy="8698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Convolution Neural Net Fundamentals</a:t>
            </a:r>
            <a:endParaRPr b="1" dirty="0">
              <a:latin typeface="Google Sans" panose="020B0503030502040204" pitchFamily="34" charset="0"/>
            </a:endParaRPr>
          </a:p>
        </p:txBody>
      </p:sp>
      <p:sp>
        <p:nvSpPr>
          <p:cNvPr id="119" name="Google Shape;11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Google Sans" panose="020B0503030502040204" pitchFamily="34" charset="0"/>
              </a:rPr>
              <a:t>Key element: </a:t>
            </a:r>
            <a:r>
              <a:rPr lang="en" b="1" i="1" dirty="0">
                <a:latin typeface="Google Sans" panose="020B0503030502040204" pitchFamily="34" charset="0"/>
              </a:rPr>
              <a:t>Filter/Kernel/Convolution (*)</a:t>
            </a:r>
            <a:endParaRPr b="1" i="1" dirty="0">
              <a:latin typeface="Google Sans" panose="020B0503030502040204" pitchFamily="34" charset="0"/>
            </a:endParaRPr>
          </a:p>
          <a:p>
            <a:pPr marL="0" lvl="0" indent="0" algn="l" rtl="0">
              <a:spcBef>
                <a:spcPts val="1200"/>
              </a:spcBef>
              <a:spcAft>
                <a:spcPts val="0"/>
              </a:spcAft>
              <a:buNone/>
            </a:pPr>
            <a:r>
              <a:rPr lang="en" dirty="0">
                <a:latin typeface="Google Sans" panose="020B0503030502040204" pitchFamily="34" charset="0"/>
              </a:rPr>
              <a:t>A matrix which we convolve on an input to get edges/depth etc.</a:t>
            </a:r>
            <a:endParaRPr dirty="0">
              <a:latin typeface="Google Sans" panose="020B0503030502040204" pitchFamily="34" charset="0"/>
            </a:endParaRPr>
          </a:p>
          <a:p>
            <a:pPr marL="0" lvl="0" indent="0" algn="l" rtl="0">
              <a:spcBef>
                <a:spcPts val="1200"/>
              </a:spcBef>
              <a:spcAft>
                <a:spcPts val="0"/>
              </a:spcAft>
              <a:buNone/>
            </a:pPr>
            <a:r>
              <a:rPr lang="en" dirty="0">
                <a:latin typeface="Google Sans" panose="020B0503030502040204" pitchFamily="34" charset="0"/>
              </a:rPr>
              <a:t>Why CNN for images?</a:t>
            </a:r>
            <a:endParaRPr dirty="0">
              <a:latin typeface="Google Sans" panose="020B0503030502040204" pitchFamily="34" charset="0"/>
            </a:endParaRPr>
          </a:p>
          <a:p>
            <a:pPr marL="457200" lvl="0" indent="-342900" algn="l" rtl="0">
              <a:spcBef>
                <a:spcPts val="1200"/>
              </a:spcBef>
              <a:spcAft>
                <a:spcPts val="0"/>
              </a:spcAft>
              <a:buSzPts val="1800"/>
              <a:buChar char="-"/>
            </a:pPr>
            <a:r>
              <a:rPr lang="en" dirty="0">
                <a:latin typeface="Google Sans" panose="020B0503030502040204" pitchFamily="34" charset="0"/>
              </a:rPr>
              <a:t>Array of pixels: very huge data</a:t>
            </a:r>
            <a:endParaRPr dirty="0">
              <a:latin typeface="Google Sans" panose="020B0503030502040204" pitchFamily="34" charset="0"/>
            </a:endParaRPr>
          </a:p>
          <a:p>
            <a:pPr marL="457200" lvl="0" indent="-342900" algn="l" rtl="0">
              <a:spcBef>
                <a:spcPts val="0"/>
              </a:spcBef>
              <a:spcAft>
                <a:spcPts val="0"/>
              </a:spcAft>
              <a:buSzPts val="1800"/>
              <a:buChar char="-"/>
            </a:pPr>
            <a:r>
              <a:rPr lang="en" dirty="0">
                <a:latin typeface="Google Sans" panose="020B0503030502040204" pitchFamily="34" charset="0"/>
              </a:rPr>
              <a:t>The role of the CNNs is to reduce the images into a form which is easier to process, without losing features which are critical for getting a good prediction.</a:t>
            </a:r>
            <a:endParaRPr dirty="0">
              <a:latin typeface="Google Sans" panose="020B0503030502040204" pitchFamily="34" charset="0"/>
            </a:endParaRPr>
          </a:p>
        </p:txBody>
      </p:sp>
      <p:pic>
        <p:nvPicPr>
          <p:cNvPr id="4" name="Picture 3">
            <a:extLst>
              <a:ext uri="{FF2B5EF4-FFF2-40B4-BE49-F238E27FC236}">
                <a16:creationId xmlns:a16="http://schemas.microsoft.com/office/drawing/2014/main" id="{4778DA85-21C0-4EDC-9836-35A6D2117BBC}"/>
              </a:ext>
            </a:extLst>
          </p:cNvPr>
          <p:cNvPicPr>
            <a:picLocks noChangeAspect="1"/>
          </p:cNvPicPr>
          <p:nvPr/>
        </p:nvPicPr>
        <p:blipFill>
          <a:blip r:embed="rId3"/>
          <a:stretch>
            <a:fillRect/>
          </a:stretch>
        </p:blipFill>
        <p:spPr>
          <a:xfrm>
            <a:off x="-117987" y="3610776"/>
            <a:ext cx="9387348" cy="16691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Intuition</a:t>
            </a:r>
            <a:endParaRPr b="1" dirty="0">
              <a:latin typeface="Google Sans" panose="020B0503030502040204" pitchFamily="34" charset="0"/>
            </a:endParaRPr>
          </a:p>
        </p:txBody>
      </p:sp>
      <p:pic>
        <p:nvPicPr>
          <p:cNvPr id="126" name="Google Shape;126;p23"/>
          <p:cNvPicPr preferRelativeResize="0"/>
          <p:nvPr/>
        </p:nvPicPr>
        <p:blipFill>
          <a:blip r:embed="rId3">
            <a:alphaModFix/>
          </a:blip>
          <a:stretch>
            <a:fillRect/>
          </a:stretch>
        </p:blipFill>
        <p:spPr>
          <a:xfrm>
            <a:off x="1238250" y="1070292"/>
            <a:ext cx="6667500" cy="3196150"/>
          </a:xfrm>
          <a:prstGeom prst="rect">
            <a:avLst/>
          </a:prstGeom>
          <a:noFill/>
          <a:ln>
            <a:noFill/>
          </a:ln>
        </p:spPr>
      </p:pic>
      <p:pic>
        <p:nvPicPr>
          <p:cNvPr id="5" name="Picture 4">
            <a:extLst>
              <a:ext uri="{FF2B5EF4-FFF2-40B4-BE49-F238E27FC236}">
                <a16:creationId xmlns:a16="http://schemas.microsoft.com/office/drawing/2014/main" id="{7338B1A2-1147-4809-ABB3-AD27CBB20AB2}"/>
              </a:ext>
            </a:extLst>
          </p:cNvPr>
          <p:cNvPicPr>
            <a:picLocks noChangeAspect="1"/>
          </p:cNvPicPr>
          <p:nvPr/>
        </p:nvPicPr>
        <p:blipFill>
          <a:blip r:embed="rId4"/>
          <a:stretch>
            <a:fillRect/>
          </a:stretch>
        </p:blipFill>
        <p:spPr>
          <a:xfrm>
            <a:off x="-117987" y="3610776"/>
            <a:ext cx="9387348" cy="16691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Let’s learn CNN with an architecture (VGG)</a:t>
            </a:r>
            <a:endParaRPr b="1" dirty="0">
              <a:latin typeface="Google Sans" panose="020B0503030502040204" pitchFamily="34" charset="0"/>
            </a:endParaRPr>
          </a:p>
        </p:txBody>
      </p:sp>
      <p:sp>
        <p:nvSpPr>
          <p:cNvPr id="132" name="Google Shape;132;p24"/>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dirty="0">
                <a:latin typeface="Google Sans" panose="020B0503030502040204" pitchFamily="34" charset="0"/>
              </a:rPr>
              <a:t>Channels</a:t>
            </a:r>
            <a:r>
              <a:rPr lang="en" sz="1400" dirty="0">
                <a:latin typeface="Google Sans" panose="020B0503030502040204" pitchFamily="34" charset="0"/>
              </a:rPr>
              <a:t>: greyscale, RGB, CMYK.</a:t>
            </a:r>
            <a:endParaRPr sz="1400" dirty="0">
              <a:latin typeface="Google Sans" panose="020B0503030502040204" pitchFamily="34" charset="0"/>
            </a:endParaRPr>
          </a:p>
          <a:p>
            <a:pPr marL="0" lvl="0" indent="0" algn="l" rtl="0">
              <a:spcBef>
                <a:spcPts val="1200"/>
              </a:spcBef>
              <a:spcAft>
                <a:spcPts val="0"/>
              </a:spcAft>
              <a:buNone/>
            </a:pPr>
            <a:r>
              <a:rPr lang="en" sz="1400" b="1" dirty="0">
                <a:latin typeface="Google Sans" panose="020B0503030502040204" pitchFamily="34" charset="0"/>
              </a:rPr>
              <a:t>Max pooling</a:t>
            </a:r>
            <a:r>
              <a:rPr lang="en" sz="1400" dirty="0">
                <a:latin typeface="Google Sans" panose="020B0503030502040204" pitchFamily="34" charset="0"/>
              </a:rPr>
              <a:t>:</a:t>
            </a:r>
            <a:endParaRPr sz="1400" dirty="0">
              <a:latin typeface="Google Sans" panose="020B0503030502040204" pitchFamily="34" charset="0"/>
            </a:endParaRPr>
          </a:p>
          <a:p>
            <a:pPr marL="0" lvl="0" indent="0" algn="l" rtl="0">
              <a:spcBef>
                <a:spcPts val="1200"/>
              </a:spcBef>
              <a:spcAft>
                <a:spcPts val="0"/>
              </a:spcAft>
              <a:buNone/>
            </a:pPr>
            <a:endParaRPr dirty="0">
              <a:latin typeface="Google Sans" panose="020B0503030502040204" pitchFamily="34" charset="0"/>
            </a:endParaRPr>
          </a:p>
          <a:p>
            <a:pPr marL="0" lvl="0" indent="0" algn="l" rtl="0">
              <a:spcBef>
                <a:spcPts val="1200"/>
              </a:spcBef>
              <a:spcAft>
                <a:spcPts val="0"/>
              </a:spcAft>
              <a:buNone/>
            </a:pPr>
            <a:endParaRPr dirty="0">
              <a:latin typeface="Google Sans" panose="020B0503030502040204" pitchFamily="34" charset="0"/>
            </a:endParaRPr>
          </a:p>
          <a:p>
            <a:pPr marL="0" lvl="0" indent="0" algn="l" rtl="0">
              <a:spcBef>
                <a:spcPts val="1200"/>
              </a:spcBef>
              <a:spcAft>
                <a:spcPts val="0"/>
              </a:spcAft>
              <a:buNone/>
            </a:pPr>
            <a:endParaRPr sz="1400" b="1" dirty="0">
              <a:latin typeface="Google Sans" panose="020B0503030502040204" pitchFamily="34" charset="0"/>
            </a:endParaRPr>
          </a:p>
          <a:p>
            <a:pPr marL="0" lvl="0" indent="0" algn="l" rtl="0">
              <a:spcBef>
                <a:spcPts val="1200"/>
              </a:spcBef>
              <a:spcAft>
                <a:spcPts val="0"/>
              </a:spcAft>
              <a:buNone/>
            </a:pPr>
            <a:r>
              <a:rPr lang="en" sz="1400" b="1" dirty="0">
                <a:latin typeface="Google Sans" panose="020B0503030502040204" pitchFamily="34" charset="0"/>
              </a:rPr>
              <a:t>Softmax</a:t>
            </a:r>
            <a:r>
              <a:rPr lang="en" sz="1400" dirty="0">
                <a:latin typeface="Google Sans" panose="020B0503030502040204" pitchFamily="34" charset="0"/>
              </a:rPr>
              <a:t>: The softmax function is used as the activation function in the output layer of neural network models that predict a multinomial probability distribution.</a:t>
            </a:r>
            <a:endParaRPr sz="1400" dirty="0">
              <a:latin typeface="Google Sans" panose="020B0503030502040204" pitchFamily="34" charset="0"/>
            </a:endParaRPr>
          </a:p>
          <a:p>
            <a:pPr marL="0" lvl="0" indent="0" algn="l" rtl="0">
              <a:spcBef>
                <a:spcPts val="1200"/>
              </a:spcBef>
              <a:spcAft>
                <a:spcPts val="1200"/>
              </a:spcAft>
              <a:buNone/>
            </a:pPr>
            <a:endParaRPr dirty="0">
              <a:latin typeface="Google Sans" panose="020B0503030502040204" pitchFamily="34" charset="0"/>
            </a:endParaRPr>
          </a:p>
        </p:txBody>
      </p:sp>
      <p:pic>
        <p:nvPicPr>
          <p:cNvPr id="133" name="Google Shape;133;p24"/>
          <p:cNvPicPr preferRelativeResize="0"/>
          <p:nvPr/>
        </p:nvPicPr>
        <p:blipFill>
          <a:blip r:embed="rId3">
            <a:alphaModFix/>
          </a:blip>
          <a:stretch>
            <a:fillRect/>
          </a:stretch>
        </p:blipFill>
        <p:spPr>
          <a:xfrm>
            <a:off x="4775925" y="1017731"/>
            <a:ext cx="3284069" cy="1784463"/>
          </a:xfrm>
          <a:prstGeom prst="rect">
            <a:avLst/>
          </a:prstGeom>
          <a:noFill/>
          <a:ln>
            <a:noFill/>
          </a:ln>
        </p:spPr>
      </p:pic>
      <p:pic>
        <p:nvPicPr>
          <p:cNvPr id="134" name="Google Shape;134;p24"/>
          <p:cNvPicPr preferRelativeResize="0"/>
          <p:nvPr/>
        </p:nvPicPr>
        <p:blipFill>
          <a:blip r:embed="rId4">
            <a:alphaModFix/>
          </a:blip>
          <a:stretch>
            <a:fillRect/>
          </a:stretch>
        </p:blipFill>
        <p:spPr>
          <a:xfrm>
            <a:off x="418625" y="1926250"/>
            <a:ext cx="2978725" cy="1062926"/>
          </a:xfrm>
          <a:prstGeom prst="rect">
            <a:avLst/>
          </a:prstGeom>
          <a:noFill/>
          <a:ln>
            <a:noFill/>
          </a:ln>
        </p:spPr>
      </p:pic>
      <p:pic>
        <p:nvPicPr>
          <p:cNvPr id="135" name="Google Shape;135;p24"/>
          <p:cNvPicPr preferRelativeResize="0"/>
          <p:nvPr/>
        </p:nvPicPr>
        <p:blipFill>
          <a:blip r:embed="rId5">
            <a:alphaModFix/>
          </a:blip>
          <a:stretch>
            <a:fillRect/>
          </a:stretch>
        </p:blipFill>
        <p:spPr>
          <a:xfrm>
            <a:off x="5001687" y="2989176"/>
            <a:ext cx="2771300" cy="1424900"/>
          </a:xfrm>
          <a:prstGeom prst="rect">
            <a:avLst/>
          </a:prstGeom>
          <a:noFill/>
          <a:ln>
            <a:noFill/>
          </a:ln>
        </p:spPr>
      </p:pic>
      <p:pic>
        <p:nvPicPr>
          <p:cNvPr id="7" name="Picture 6">
            <a:extLst>
              <a:ext uri="{FF2B5EF4-FFF2-40B4-BE49-F238E27FC236}">
                <a16:creationId xmlns:a16="http://schemas.microsoft.com/office/drawing/2014/main" id="{96A43741-1552-438D-A7B8-1B613260C143}"/>
              </a:ext>
            </a:extLst>
          </p:cNvPr>
          <p:cNvPicPr>
            <a:picLocks noChangeAspect="1"/>
          </p:cNvPicPr>
          <p:nvPr/>
        </p:nvPicPr>
        <p:blipFill>
          <a:blip r:embed="rId6"/>
          <a:stretch>
            <a:fillRect/>
          </a:stretch>
        </p:blipFill>
        <p:spPr>
          <a:xfrm>
            <a:off x="-117987" y="3610776"/>
            <a:ext cx="9387348" cy="16691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Neural Style Transfer</a:t>
            </a:r>
            <a:endParaRPr b="1" dirty="0">
              <a:latin typeface="Google Sans" panose="020B0503030502040204" pitchFamily="34" charset="0"/>
            </a:endParaRPr>
          </a:p>
        </p:txBody>
      </p:sp>
      <p:sp>
        <p:nvSpPr>
          <p:cNvPr id="141" name="Google Shape;141;p25"/>
          <p:cNvSpPr txBox="1">
            <a:spLocks noGrp="1"/>
          </p:cNvSpPr>
          <p:nvPr>
            <p:ph type="body" idx="1"/>
          </p:nvPr>
        </p:nvSpPr>
        <p:spPr>
          <a:xfrm>
            <a:off x="2441838" y="3735150"/>
            <a:ext cx="4260300" cy="779700"/>
          </a:xfrm>
          <a:prstGeom prst="rect">
            <a:avLst/>
          </a:prstGeom>
        </p:spPr>
        <p:txBody>
          <a:bodyPr spcFirstLastPara="1" wrap="square" lIns="91425" tIns="91425" rIns="91425" bIns="91425" anchor="t" anchorCtr="0">
            <a:normAutofit fontScale="92500"/>
          </a:bodyPr>
          <a:lstStyle/>
          <a:p>
            <a:pPr marL="457200" lvl="0" indent="0" algn="l" rtl="0">
              <a:spcBef>
                <a:spcPts val="0"/>
              </a:spcBef>
              <a:spcAft>
                <a:spcPts val="1200"/>
              </a:spcAft>
              <a:buNone/>
            </a:pPr>
            <a:r>
              <a:rPr lang="en" sz="2000" b="1" i="1" dirty="0">
                <a:latin typeface="Google Sans" panose="020B0503030502040204" pitchFamily="34" charset="0"/>
              </a:rPr>
              <a:t>Content + Style = Generated</a:t>
            </a:r>
            <a:endParaRPr sz="2000" b="1" i="1" dirty="0">
              <a:latin typeface="Google Sans" panose="020B0503030502040204" pitchFamily="34" charset="0"/>
            </a:endParaRPr>
          </a:p>
        </p:txBody>
      </p:sp>
      <p:pic>
        <p:nvPicPr>
          <p:cNvPr id="142" name="Google Shape;142;p25"/>
          <p:cNvPicPr preferRelativeResize="0"/>
          <p:nvPr/>
        </p:nvPicPr>
        <p:blipFill>
          <a:blip r:embed="rId3">
            <a:alphaModFix/>
          </a:blip>
          <a:stretch>
            <a:fillRect/>
          </a:stretch>
        </p:blipFill>
        <p:spPr>
          <a:xfrm>
            <a:off x="919150" y="1152463"/>
            <a:ext cx="7305675" cy="2447925"/>
          </a:xfrm>
          <a:prstGeom prst="rect">
            <a:avLst/>
          </a:prstGeom>
          <a:noFill/>
          <a:ln>
            <a:noFill/>
          </a:ln>
        </p:spPr>
      </p:pic>
      <p:pic>
        <p:nvPicPr>
          <p:cNvPr id="5" name="Picture 4">
            <a:extLst>
              <a:ext uri="{FF2B5EF4-FFF2-40B4-BE49-F238E27FC236}">
                <a16:creationId xmlns:a16="http://schemas.microsoft.com/office/drawing/2014/main" id="{5CA70EEC-1A65-4646-A7D6-53B35AEB2CBA}"/>
              </a:ext>
            </a:extLst>
          </p:cNvPr>
          <p:cNvPicPr>
            <a:picLocks noChangeAspect="1"/>
          </p:cNvPicPr>
          <p:nvPr/>
        </p:nvPicPr>
        <p:blipFill>
          <a:blip r:embed="rId4"/>
          <a:stretch>
            <a:fillRect/>
          </a:stretch>
        </p:blipFill>
        <p:spPr>
          <a:xfrm>
            <a:off x="-121687" y="3600388"/>
            <a:ext cx="9387348" cy="16691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288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NST Basics</a:t>
            </a:r>
            <a:endParaRPr b="1" dirty="0">
              <a:latin typeface="Google Sans" panose="020B0503030502040204" pitchFamily="34" charset="0"/>
            </a:endParaRPr>
          </a:p>
        </p:txBody>
      </p:sp>
      <p:sp>
        <p:nvSpPr>
          <p:cNvPr id="148" name="Google Shape;148;p26"/>
          <p:cNvSpPr txBox="1">
            <a:spLocks noGrp="1"/>
          </p:cNvSpPr>
          <p:nvPr>
            <p:ph type="body" idx="1"/>
          </p:nvPr>
        </p:nvSpPr>
        <p:spPr>
          <a:xfrm>
            <a:off x="311700" y="860975"/>
            <a:ext cx="4629900" cy="3416400"/>
          </a:xfrm>
          <a:prstGeom prst="rect">
            <a:avLst/>
          </a:prstGeom>
        </p:spPr>
        <p:txBody>
          <a:bodyPr spcFirstLastPara="1" wrap="square" lIns="91425" tIns="91425" rIns="91425" bIns="91425" anchor="t" anchorCtr="0">
            <a:normAutofit fontScale="77500" lnSpcReduction="20000"/>
          </a:bodyPr>
          <a:lstStyle/>
          <a:p>
            <a:pPr marL="457200" lvl="0" indent="-317182" algn="l" rtl="0">
              <a:spcBef>
                <a:spcPts val="0"/>
              </a:spcBef>
              <a:spcAft>
                <a:spcPts val="0"/>
              </a:spcAft>
              <a:buSzPct val="100000"/>
              <a:buChar char="-"/>
            </a:pPr>
            <a:r>
              <a:rPr lang="en" dirty="0">
                <a:latin typeface="Google Sans" panose="020B0503030502040204" pitchFamily="34" charset="0"/>
              </a:rPr>
              <a:t>NST employs a pre trained convolution neural network (CNN) to transfer styles from a given image to another. This is done by defining a loss function that tries to minimise the differences between a content image, a style image and a generated image</a:t>
            </a:r>
            <a:endParaRPr dirty="0">
              <a:latin typeface="Google Sans" panose="020B0503030502040204" pitchFamily="34" charset="0"/>
            </a:endParaRPr>
          </a:p>
          <a:p>
            <a:pPr marL="457200" lvl="0" indent="-317182" algn="l" rtl="0">
              <a:spcBef>
                <a:spcPts val="0"/>
              </a:spcBef>
              <a:spcAft>
                <a:spcPts val="0"/>
              </a:spcAft>
              <a:buSzPct val="100000"/>
              <a:buChar char="-"/>
            </a:pPr>
            <a:r>
              <a:rPr lang="en" b="1" dirty="0">
                <a:latin typeface="Google Sans" panose="020B0503030502040204" pitchFamily="34" charset="0"/>
              </a:rPr>
              <a:t>Content Loss: </a:t>
            </a:r>
            <a:r>
              <a:rPr lang="en" dirty="0">
                <a:latin typeface="Google Sans" panose="020B0503030502040204" pitchFamily="34" charset="0"/>
              </a:rPr>
              <a:t>The content loss function ensures that the activations of the higher layers are similar between the content image and the generated image.</a:t>
            </a:r>
            <a:endParaRPr dirty="0">
              <a:latin typeface="Google Sans" panose="020B0503030502040204" pitchFamily="34" charset="0"/>
            </a:endParaRPr>
          </a:p>
          <a:p>
            <a:pPr marL="457200" lvl="0" indent="-317182" algn="l" rtl="0">
              <a:spcBef>
                <a:spcPts val="0"/>
              </a:spcBef>
              <a:spcAft>
                <a:spcPts val="0"/>
              </a:spcAft>
              <a:buSzPct val="100000"/>
              <a:buChar char="-"/>
            </a:pPr>
            <a:r>
              <a:rPr lang="en" b="1" dirty="0">
                <a:latin typeface="Google Sans" panose="020B0503030502040204" pitchFamily="34" charset="0"/>
              </a:rPr>
              <a:t>Style Loss: </a:t>
            </a:r>
            <a:r>
              <a:rPr lang="en" dirty="0">
                <a:latin typeface="Google Sans" panose="020B0503030502040204" pitchFamily="34" charset="0"/>
              </a:rPr>
              <a:t>The style loss function makes sure that the correlation of activations in all the layers are similar between the style image and the generated image.</a:t>
            </a:r>
            <a:endParaRPr dirty="0">
              <a:latin typeface="Google Sans" panose="020B0503030502040204" pitchFamily="34" charset="0"/>
            </a:endParaRPr>
          </a:p>
          <a:p>
            <a:pPr marL="0" lvl="0" indent="0" algn="l" rtl="0">
              <a:spcBef>
                <a:spcPts val="1200"/>
              </a:spcBef>
              <a:spcAft>
                <a:spcPts val="1200"/>
              </a:spcAft>
              <a:buNone/>
            </a:pPr>
            <a:endParaRPr dirty="0">
              <a:latin typeface="Google Sans" panose="020B0503030502040204" pitchFamily="34" charset="0"/>
            </a:endParaRPr>
          </a:p>
        </p:txBody>
      </p:sp>
      <p:pic>
        <p:nvPicPr>
          <p:cNvPr id="149" name="Google Shape;149;p26"/>
          <p:cNvPicPr preferRelativeResize="0"/>
          <p:nvPr/>
        </p:nvPicPr>
        <p:blipFill rotWithShape="1">
          <a:blip r:embed="rId3">
            <a:alphaModFix/>
          </a:blip>
          <a:srcRect r="4870"/>
          <a:stretch/>
        </p:blipFill>
        <p:spPr>
          <a:xfrm>
            <a:off x="5024227" y="2934501"/>
            <a:ext cx="3660650" cy="676275"/>
          </a:xfrm>
          <a:prstGeom prst="rect">
            <a:avLst/>
          </a:prstGeom>
          <a:noFill/>
          <a:ln>
            <a:noFill/>
          </a:ln>
        </p:spPr>
      </p:pic>
      <p:sp>
        <p:nvSpPr>
          <p:cNvPr id="150" name="Google Shape;150;p26"/>
          <p:cNvSpPr txBox="1"/>
          <p:nvPr/>
        </p:nvSpPr>
        <p:spPr>
          <a:xfrm>
            <a:off x="4933500" y="860975"/>
            <a:ext cx="3896100" cy="224443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50" b="1" dirty="0">
                <a:solidFill>
                  <a:schemeClr val="dk2"/>
                </a:solidFill>
                <a:latin typeface="Google Sans" panose="020B0503030502040204" pitchFamily="34" charset="0"/>
              </a:rPr>
              <a:t>Gram Matrix: </a:t>
            </a:r>
            <a:r>
              <a:rPr lang="en" sz="1350" dirty="0">
                <a:solidFill>
                  <a:schemeClr val="dk2"/>
                </a:solidFill>
                <a:latin typeface="Google Sans" panose="020B0503030502040204" pitchFamily="34" charset="0"/>
              </a:rPr>
              <a:t>The Gram matrix essentially captures the “distribution of features” of a set of feature maps in a given layer. By trying to minimise the style loss between two images, you are essentially matching the distribution of features between the two images</a:t>
            </a:r>
            <a:endParaRPr sz="1350" dirty="0">
              <a:solidFill>
                <a:schemeClr val="dk2"/>
              </a:solidFill>
              <a:latin typeface="Google Sans" panose="020B0503030502040204" pitchFamily="34" charset="0"/>
            </a:endParaRPr>
          </a:p>
          <a:p>
            <a:pPr marL="0" lvl="0" indent="0" algn="l" rtl="0">
              <a:lnSpc>
                <a:spcPct val="115000"/>
              </a:lnSpc>
              <a:spcBef>
                <a:spcPts val="1200"/>
              </a:spcBef>
              <a:spcAft>
                <a:spcPts val="1200"/>
              </a:spcAft>
              <a:buNone/>
            </a:pPr>
            <a:endParaRPr sz="1800" dirty="0">
              <a:solidFill>
                <a:schemeClr val="dk2"/>
              </a:solidFill>
              <a:latin typeface="Google Sans" panose="020B0503030502040204" pitchFamily="34" charset="0"/>
            </a:endParaRPr>
          </a:p>
        </p:txBody>
      </p:sp>
      <p:pic>
        <p:nvPicPr>
          <p:cNvPr id="7" name="Picture 6">
            <a:extLst>
              <a:ext uri="{FF2B5EF4-FFF2-40B4-BE49-F238E27FC236}">
                <a16:creationId xmlns:a16="http://schemas.microsoft.com/office/drawing/2014/main" id="{02ADF9E1-977F-459D-AE0D-5D7F4D18D841}"/>
              </a:ext>
            </a:extLst>
          </p:cNvPr>
          <p:cNvPicPr>
            <a:picLocks noChangeAspect="1"/>
          </p:cNvPicPr>
          <p:nvPr/>
        </p:nvPicPr>
        <p:blipFill>
          <a:blip r:embed="rId4"/>
          <a:stretch>
            <a:fillRect/>
          </a:stretch>
        </p:blipFill>
        <p:spPr>
          <a:xfrm>
            <a:off x="-117987" y="3610776"/>
            <a:ext cx="9387348" cy="16691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Mathematical equation of loss functions</a:t>
            </a:r>
            <a:endParaRPr b="1" dirty="0">
              <a:latin typeface="Google Sans" panose="020B0503030502040204" pitchFamily="34" charset="0"/>
            </a:endParaRPr>
          </a:p>
        </p:txBody>
      </p:sp>
      <p:pic>
        <p:nvPicPr>
          <p:cNvPr id="157" name="Google Shape;157;p27"/>
          <p:cNvPicPr preferRelativeResize="0"/>
          <p:nvPr/>
        </p:nvPicPr>
        <p:blipFill>
          <a:blip r:embed="rId3">
            <a:alphaModFix/>
          </a:blip>
          <a:stretch>
            <a:fillRect/>
          </a:stretch>
        </p:blipFill>
        <p:spPr>
          <a:xfrm>
            <a:off x="311700" y="3370625"/>
            <a:ext cx="4435875" cy="781050"/>
          </a:xfrm>
          <a:prstGeom prst="rect">
            <a:avLst/>
          </a:prstGeom>
          <a:noFill/>
          <a:ln>
            <a:noFill/>
          </a:ln>
        </p:spPr>
      </p:pic>
      <p:pic>
        <p:nvPicPr>
          <p:cNvPr id="158" name="Google Shape;158;p27"/>
          <p:cNvPicPr preferRelativeResize="0"/>
          <p:nvPr/>
        </p:nvPicPr>
        <p:blipFill>
          <a:blip r:embed="rId4">
            <a:alphaModFix/>
          </a:blip>
          <a:stretch>
            <a:fillRect/>
          </a:stretch>
        </p:blipFill>
        <p:spPr>
          <a:xfrm>
            <a:off x="311700" y="1378175"/>
            <a:ext cx="4084725" cy="1766750"/>
          </a:xfrm>
          <a:prstGeom prst="rect">
            <a:avLst/>
          </a:prstGeom>
          <a:noFill/>
          <a:ln>
            <a:noFill/>
          </a:ln>
        </p:spPr>
      </p:pic>
      <p:pic>
        <p:nvPicPr>
          <p:cNvPr id="6" name="Picture 5">
            <a:extLst>
              <a:ext uri="{FF2B5EF4-FFF2-40B4-BE49-F238E27FC236}">
                <a16:creationId xmlns:a16="http://schemas.microsoft.com/office/drawing/2014/main" id="{3F33A8C7-41D3-4D7B-B21E-36D787F62C16}"/>
              </a:ext>
            </a:extLst>
          </p:cNvPr>
          <p:cNvPicPr>
            <a:picLocks noChangeAspect="1"/>
          </p:cNvPicPr>
          <p:nvPr/>
        </p:nvPicPr>
        <p:blipFill>
          <a:blip r:embed="rId5"/>
          <a:stretch>
            <a:fillRect/>
          </a:stretch>
        </p:blipFill>
        <p:spPr>
          <a:xfrm>
            <a:off x="-117987" y="3610776"/>
            <a:ext cx="9387348" cy="16691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descr="Image result for developer student club logo"/>
          <p:cNvPicPr preferRelativeResize="0"/>
          <p:nvPr/>
        </p:nvPicPr>
        <p:blipFill rotWithShape="1">
          <a:blip r:embed="rId3">
            <a:alphaModFix/>
          </a:blip>
          <a:srcRect l="13414" t="32460" r="14310" b="32485"/>
          <a:stretch/>
        </p:blipFill>
        <p:spPr>
          <a:xfrm>
            <a:off x="509475" y="4436450"/>
            <a:ext cx="692750" cy="336000"/>
          </a:xfrm>
          <a:prstGeom prst="rect">
            <a:avLst/>
          </a:prstGeom>
          <a:noFill/>
          <a:ln>
            <a:noFill/>
          </a:ln>
        </p:spPr>
      </p:pic>
      <p:sp>
        <p:nvSpPr>
          <p:cNvPr id="84" name="Google Shape;84;p17"/>
          <p:cNvSpPr txBox="1"/>
          <p:nvPr/>
        </p:nvSpPr>
        <p:spPr>
          <a:xfrm>
            <a:off x="355937" y="1634949"/>
            <a:ext cx="8441700" cy="1867356"/>
          </a:xfrm>
          <a:prstGeom prst="rect">
            <a:avLst/>
          </a:prstGeom>
          <a:noFill/>
          <a:ln>
            <a:noFill/>
          </a:ln>
        </p:spPr>
        <p:txBody>
          <a:bodyPr spcFirstLastPara="1" wrap="square" lIns="91425" tIns="91425" rIns="91425" bIns="91425" anchor="t" anchorCtr="0">
            <a:noAutofit/>
          </a:bodyPr>
          <a:lstStyle/>
          <a:p>
            <a:pPr algn="ctr">
              <a:lnSpc>
                <a:spcPct val="90000"/>
              </a:lnSpc>
              <a:buClr>
                <a:srgbClr val="3C4043"/>
              </a:buClr>
              <a:buSzPts val="1100"/>
            </a:pPr>
            <a:r>
              <a:rPr lang="en-IN" sz="7200" dirty="0">
                <a:solidFill>
                  <a:srgbClr val="3C4043"/>
                </a:solidFill>
                <a:latin typeface="Google Sans"/>
                <a:sym typeface="Google Sans"/>
              </a:rPr>
              <a:t>Thank </a:t>
            </a:r>
            <a:r>
              <a:rPr lang="en-IN" sz="7200" dirty="0">
                <a:solidFill>
                  <a:srgbClr val="2C84FB"/>
                </a:solidFill>
                <a:latin typeface="Google Sans"/>
                <a:sym typeface="Google Sans"/>
              </a:rPr>
              <a:t>You</a:t>
            </a:r>
            <a:r>
              <a:rPr lang="en-IN" sz="7200" dirty="0">
                <a:solidFill>
                  <a:srgbClr val="3C4043"/>
                </a:solidFill>
                <a:latin typeface="Google Sans"/>
                <a:sym typeface="Google Sans"/>
              </a:rPr>
              <a:t>!</a:t>
            </a:r>
            <a:endParaRPr lang="en-US" dirty="0"/>
          </a:p>
        </p:txBody>
      </p:sp>
      <p:pic>
        <p:nvPicPr>
          <p:cNvPr id="1026" name="Picture 2" descr="deeplearning.ai | LinkedIn">
            <a:extLst>
              <a:ext uri="{FF2B5EF4-FFF2-40B4-BE49-F238E27FC236}">
                <a16:creationId xmlns:a16="http://schemas.microsoft.com/office/drawing/2014/main" id="{E004F1DF-DE73-4368-96E8-53A865679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835" y="4311326"/>
            <a:ext cx="586248" cy="5862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57564AE2-87D8-43D7-AE66-81D67549EFCE}"/>
              </a:ext>
            </a:extLst>
          </p:cNvPr>
          <p:cNvSpPr/>
          <p:nvPr/>
        </p:nvSpPr>
        <p:spPr>
          <a:xfrm>
            <a:off x="1409207" y="4408360"/>
            <a:ext cx="45719" cy="39217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8375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1427"/>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Let’s recollect what is DL from the previous workshop!</a:t>
            </a:r>
            <a:endParaRPr b="1" dirty="0">
              <a:latin typeface="Google Sans" panose="020B0503030502040204" pitchFamily="34" charset="0"/>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Clr>
                <a:schemeClr val="dk1"/>
              </a:buClr>
              <a:buSzPct val="61111"/>
              <a:buFont typeface="Arial"/>
              <a:buNone/>
            </a:pPr>
            <a:r>
              <a:rPr lang="en" dirty="0">
                <a:latin typeface="Google Sans" panose="020B0503030502040204" pitchFamily="34" charset="0"/>
              </a:rPr>
              <a:t>Deep Learning is subset of Machine Learning which does not require feature engineering/extraction and can learn patterns from data with sparse pre-processing.</a:t>
            </a:r>
            <a:endParaRPr dirty="0">
              <a:latin typeface="Google Sans" panose="020B0503030502040204" pitchFamily="34" charset="0"/>
            </a:endParaRPr>
          </a:p>
          <a:p>
            <a:pPr marL="0" lvl="0" indent="0" algn="l" rtl="0">
              <a:spcBef>
                <a:spcPts val="1200"/>
              </a:spcBef>
              <a:spcAft>
                <a:spcPts val="0"/>
              </a:spcAft>
              <a:buClr>
                <a:schemeClr val="dk1"/>
              </a:buClr>
              <a:buSzPct val="61111"/>
              <a:buFont typeface="Arial"/>
              <a:buNone/>
            </a:pPr>
            <a:endParaRPr dirty="0">
              <a:latin typeface="Google Sans" panose="020B0503030502040204" pitchFamily="34" charset="0"/>
            </a:endParaRPr>
          </a:p>
          <a:p>
            <a:pPr marL="0" lvl="0" indent="0" algn="l" rtl="0">
              <a:spcBef>
                <a:spcPts val="1200"/>
              </a:spcBef>
              <a:spcAft>
                <a:spcPts val="0"/>
              </a:spcAft>
              <a:buClr>
                <a:schemeClr val="dk1"/>
              </a:buClr>
              <a:buSzPct val="61111"/>
              <a:buFont typeface="Arial"/>
              <a:buNone/>
            </a:pPr>
            <a:r>
              <a:rPr lang="en" dirty="0">
                <a:latin typeface="Google Sans" panose="020B0503030502040204" pitchFamily="34" charset="0"/>
              </a:rPr>
              <a:t>But unlike Classical machine learning algorithms, Deep learning algorithms requires a lot of data(usually at least 10 times more) of the pattern it is trying to find. It also requires a lot of computing power compared to classical machine learning algorithms.</a:t>
            </a:r>
            <a:endParaRPr dirty="0">
              <a:latin typeface="Google Sans" panose="020B0503030502040204" pitchFamily="34" charset="0"/>
            </a:endParaRPr>
          </a:p>
          <a:p>
            <a:pPr marL="0" lvl="0" indent="0" algn="l" rtl="0">
              <a:spcBef>
                <a:spcPts val="1200"/>
              </a:spcBef>
              <a:spcAft>
                <a:spcPts val="0"/>
              </a:spcAft>
              <a:buClr>
                <a:schemeClr val="dk1"/>
              </a:buClr>
              <a:buSzPct val="61111"/>
              <a:buFont typeface="Arial"/>
              <a:buNone/>
            </a:pPr>
            <a:endParaRPr dirty="0">
              <a:latin typeface="Google Sans" panose="020B0503030502040204" pitchFamily="34" charset="0"/>
            </a:endParaRPr>
          </a:p>
          <a:p>
            <a:pPr marL="0" lvl="0" indent="0" algn="l" rtl="0">
              <a:spcBef>
                <a:spcPts val="1200"/>
              </a:spcBef>
              <a:spcAft>
                <a:spcPts val="1200"/>
              </a:spcAft>
              <a:buNone/>
            </a:pPr>
            <a:r>
              <a:rPr lang="en" dirty="0">
                <a:latin typeface="Google Sans" panose="020B0503030502040204" pitchFamily="34" charset="0"/>
              </a:rPr>
              <a:t>The current development in data collection and hardware acceleration has given us access to huge amounts of different types of data and high speed computation which allows us to practically implement deep learning algorithms.</a:t>
            </a:r>
            <a:endParaRPr dirty="0">
              <a:latin typeface="Google Sans" panose="020B0503030502040204" pitchFamily="34" charset="0"/>
            </a:endParaRPr>
          </a:p>
        </p:txBody>
      </p:sp>
      <p:pic>
        <p:nvPicPr>
          <p:cNvPr id="6" name="Picture 5">
            <a:extLst>
              <a:ext uri="{FF2B5EF4-FFF2-40B4-BE49-F238E27FC236}">
                <a16:creationId xmlns:a16="http://schemas.microsoft.com/office/drawing/2014/main" id="{65105382-BF73-4C88-9BF9-D13FE55550B9}"/>
              </a:ext>
            </a:extLst>
          </p:cNvPr>
          <p:cNvPicPr>
            <a:picLocks noChangeAspect="1"/>
          </p:cNvPicPr>
          <p:nvPr/>
        </p:nvPicPr>
        <p:blipFill>
          <a:blip r:embed="rId3"/>
          <a:stretch>
            <a:fillRect/>
          </a:stretch>
        </p:blipFill>
        <p:spPr>
          <a:xfrm>
            <a:off x="-117987" y="3610776"/>
            <a:ext cx="9387348" cy="16691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Building blocks of a Neural Network.</a:t>
            </a:r>
            <a:endParaRPr b="1" dirty="0">
              <a:latin typeface="Google Sans" panose="020B0503030502040204" pitchFamily="34" charset="0"/>
            </a:endParaRPr>
          </a:p>
        </p:txBody>
      </p:sp>
      <p:sp>
        <p:nvSpPr>
          <p:cNvPr id="67" name="Google Shape;67;p15"/>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latin typeface="Google Sans" panose="020B0503030502040204" pitchFamily="34" charset="0"/>
              </a:rPr>
              <a:t>Inputs</a:t>
            </a:r>
            <a:endParaRPr dirty="0">
              <a:latin typeface="Google Sans" panose="020B0503030502040204" pitchFamily="34" charset="0"/>
            </a:endParaRPr>
          </a:p>
          <a:p>
            <a:pPr marL="457200" lvl="0" indent="-342900" algn="l" rtl="0">
              <a:spcBef>
                <a:spcPts val="0"/>
              </a:spcBef>
              <a:spcAft>
                <a:spcPts val="0"/>
              </a:spcAft>
              <a:buSzPts val="1800"/>
              <a:buChar char="●"/>
            </a:pPr>
            <a:r>
              <a:rPr lang="en" dirty="0">
                <a:latin typeface="Google Sans" panose="020B0503030502040204" pitchFamily="34" charset="0"/>
              </a:rPr>
              <a:t>Hidden layer - weight &amp; biases / activation functions </a:t>
            </a:r>
            <a:endParaRPr dirty="0">
              <a:latin typeface="Google Sans" panose="020B0503030502040204" pitchFamily="34" charset="0"/>
            </a:endParaRPr>
          </a:p>
          <a:p>
            <a:pPr marL="457200" lvl="0" indent="-342900" algn="l" rtl="0">
              <a:spcBef>
                <a:spcPts val="0"/>
              </a:spcBef>
              <a:spcAft>
                <a:spcPts val="0"/>
              </a:spcAft>
              <a:buSzPts val="1800"/>
              <a:buChar char="●"/>
            </a:pPr>
            <a:r>
              <a:rPr lang="en" dirty="0">
                <a:latin typeface="Google Sans" panose="020B0503030502040204" pitchFamily="34" charset="0"/>
              </a:rPr>
              <a:t>Output</a:t>
            </a:r>
            <a:endParaRPr dirty="0">
              <a:latin typeface="Google Sans" panose="020B0503030502040204" pitchFamily="34" charset="0"/>
            </a:endParaRPr>
          </a:p>
          <a:p>
            <a:pPr marL="0" lvl="0" indent="0" algn="l" rtl="0">
              <a:spcBef>
                <a:spcPts val="1200"/>
              </a:spcBef>
              <a:spcAft>
                <a:spcPts val="0"/>
              </a:spcAft>
              <a:buNone/>
            </a:pPr>
            <a:endParaRPr dirty="0">
              <a:latin typeface="Google Sans" panose="020B0503030502040204" pitchFamily="34" charset="0"/>
            </a:endParaRPr>
          </a:p>
          <a:p>
            <a:pPr marL="0" lvl="0" indent="0" algn="l" rtl="0">
              <a:spcBef>
                <a:spcPts val="1200"/>
              </a:spcBef>
              <a:spcAft>
                <a:spcPts val="0"/>
              </a:spcAft>
              <a:buNone/>
            </a:pPr>
            <a:endParaRPr dirty="0">
              <a:latin typeface="Google Sans" panose="020B0503030502040204" pitchFamily="34" charset="0"/>
            </a:endParaRPr>
          </a:p>
          <a:p>
            <a:pPr marL="0" lvl="0" indent="0" algn="l" rtl="0">
              <a:spcBef>
                <a:spcPts val="1200"/>
              </a:spcBef>
              <a:spcAft>
                <a:spcPts val="1200"/>
              </a:spcAft>
              <a:buNone/>
            </a:pPr>
            <a:endParaRPr dirty="0">
              <a:latin typeface="Google Sans" panose="020B0503030502040204" pitchFamily="34" charset="0"/>
            </a:endParaRPr>
          </a:p>
        </p:txBody>
      </p:sp>
      <p:pic>
        <p:nvPicPr>
          <p:cNvPr id="68" name="Google Shape;68;p15"/>
          <p:cNvPicPr preferRelativeResize="0"/>
          <p:nvPr/>
        </p:nvPicPr>
        <p:blipFill>
          <a:blip r:embed="rId3">
            <a:alphaModFix/>
          </a:blip>
          <a:stretch>
            <a:fillRect/>
          </a:stretch>
        </p:blipFill>
        <p:spPr>
          <a:xfrm>
            <a:off x="4648599" y="1152475"/>
            <a:ext cx="4267200" cy="2560320"/>
          </a:xfrm>
          <a:prstGeom prst="rect">
            <a:avLst/>
          </a:prstGeom>
          <a:noFill/>
          <a:ln>
            <a:noFill/>
          </a:ln>
        </p:spPr>
      </p:pic>
      <p:pic>
        <p:nvPicPr>
          <p:cNvPr id="69" name="Google Shape;69;p15"/>
          <p:cNvPicPr preferRelativeResize="0"/>
          <p:nvPr/>
        </p:nvPicPr>
        <p:blipFill>
          <a:blip r:embed="rId4">
            <a:alphaModFix/>
          </a:blip>
          <a:stretch>
            <a:fillRect/>
          </a:stretch>
        </p:blipFill>
        <p:spPr>
          <a:xfrm>
            <a:off x="1301499" y="2708125"/>
            <a:ext cx="2280701" cy="1282900"/>
          </a:xfrm>
          <a:prstGeom prst="rect">
            <a:avLst/>
          </a:prstGeom>
          <a:noFill/>
          <a:ln>
            <a:noFill/>
          </a:ln>
        </p:spPr>
      </p:pic>
      <p:pic>
        <p:nvPicPr>
          <p:cNvPr id="8" name="Picture 7">
            <a:extLst>
              <a:ext uri="{FF2B5EF4-FFF2-40B4-BE49-F238E27FC236}">
                <a16:creationId xmlns:a16="http://schemas.microsoft.com/office/drawing/2014/main" id="{42523963-02C8-4371-9768-5F1367A10E95}"/>
              </a:ext>
            </a:extLst>
          </p:cNvPr>
          <p:cNvPicPr>
            <a:picLocks noChangeAspect="1"/>
          </p:cNvPicPr>
          <p:nvPr/>
        </p:nvPicPr>
        <p:blipFill>
          <a:blip r:embed="rId5"/>
          <a:stretch>
            <a:fillRect/>
          </a:stretch>
        </p:blipFill>
        <p:spPr>
          <a:xfrm>
            <a:off x="-117987" y="3610776"/>
            <a:ext cx="9387348" cy="16691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0029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Logistic Regression</a:t>
            </a:r>
            <a:endParaRPr b="1" dirty="0">
              <a:latin typeface="Google Sans" panose="020B0503030502040204" pitchFamily="34" charset="0"/>
            </a:endParaRPr>
          </a:p>
        </p:txBody>
      </p:sp>
      <p:sp>
        <p:nvSpPr>
          <p:cNvPr id="75" name="Google Shape;75;p16"/>
          <p:cNvSpPr txBox="1">
            <a:spLocks noGrp="1"/>
          </p:cNvSpPr>
          <p:nvPr>
            <p:ph type="body" idx="1"/>
          </p:nvPr>
        </p:nvSpPr>
        <p:spPr>
          <a:xfrm>
            <a:off x="311700" y="965230"/>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latin typeface="Google Sans" panose="020B0503030502040204" pitchFamily="34" charset="0"/>
              </a:rPr>
              <a:t>Logistic Regression</a:t>
            </a:r>
            <a:r>
              <a:rPr lang="en" dirty="0">
                <a:latin typeface="Google Sans" panose="020B0503030502040204" pitchFamily="34" charset="0"/>
              </a:rPr>
              <a:t> = Linear regression   + activation function.(σ)</a:t>
            </a:r>
            <a:endParaRPr dirty="0">
              <a:latin typeface="Google Sans" panose="020B0503030502040204" pitchFamily="34" charset="0"/>
            </a:endParaRPr>
          </a:p>
          <a:p>
            <a:pPr marL="457200" lvl="0" indent="-317500" algn="l" rtl="0">
              <a:spcBef>
                <a:spcPts val="1200"/>
              </a:spcBef>
              <a:spcAft>
                <a:spcPts val="0"/>
              </a:spcAft>
              <a:buSzPts val="1400"/>
              <a:buChar char="-"/>
            </a:pPr>
            <a:r>
              <a:rPr lang="en" sz="1400" dirty="0">
                <a:latin typeface="Google Sans" panose="020B0503030502040204" pitchFamily="34" charset="0"/>
              </a:rPr>
              <a:t>Used when required output is categorical.</a:t>
            </a:r>
            <a:endParaRPr sz="1400" dirty="0">
              <a:latin typeface="Google Sans" panose="020B0503030502040204" pitchFamily="34" charset="0"/>
            </a:endParaRPr>
          </a:p>
          <a:p>
            <a:pPr marL="457200" lvl="0" indent="-317500" algn="l" rtl="0">
              <a:spcBef>
                <a:spcPts val="0"/>
              </a:spcBef>
              <a:spcAft>
                <a:spcPts val="0"/>
              </a:spcAft>
              <a:buSzPts val="1400"/>
              <a:buChar char="-"/>
            </a:pPr>
            <a:r>
              <a:rPr lang="en" sz="1400" dirty="0">
                <a:latin typeface="Google Sans" panose="020B0503030502040204" pitchFamily="34" charset="0"/>
              </a:rPr>
              <a:t>Activation function: an activation function is a function that is added into an artificial neural network in order to help the network learn complex patterns in the data.</a:t>
            </a:r>
            <a:endParaRPr sz="1400" dirty="0">
              <a:latin typeface="Google Sans" panose="020B0503030502040204" pitchFamily="34" charset="0"/>
            </a:endParaRPr>
          </a:p>
        </p:txBody>
      </p:sp>
      <p:pic>
        <p:nvPicPr>
          <p:cNvPr id="76" name="Google Shape;76;p16"/>
          <p:cNvPicPr preferRelativeResize="0"/>
          <p:nvPr/>
        </p:nvPicPr>
        <p:blipFill>
          <a:blip r:embed="rId3">
            <a:alphaModFix/>
          </a:blip>
          <a:stretch>
            <a:fillRect/>
          </a:stretch>
        </p:blipFill>
        <p:spPr>
          <a:xfrm>
            <a:off x="5588636" y="799460"/>
            <a:ext cx="2227027" cy="1483150"/>
          </a:xfrm>
          <a:prstGeom prst="rect">
            <a:avLst/>
          </a:prstGeom>
          <a:noFill/>
          <a:ln>
            <a:noFill/>
          </a:ln>
        </p:spPr>
      </p:pic>
      <p:sp>
        <p:nvSpPr>
          <p:cNvPr id="77" name="Google Shape;77;p16"/>
          <p:cNvSpPr txBox="1"/>
          <p:nvPr/>
        </p:nvSpPr>
        <p:spPr>
          <a:xfrm>
            <a:off x="5609249" y="2293095"/>
            <a:ext cx="2185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solidFill>
                  <a:schemeClr val="accent1"/>
                </a:solidFill>
              </a:rPr>
              <a:t>Sigmoid Function</a:t>
            </a:r>
            <a:endParaRPr b="1" dirty="0">
              <a:solidFill>
                <a:schemeClr val="accent1"/>
              </a:solidFill>
            </a:endParaRPr>
          </a:p>
        </p:txBody>
      </p:sp>
      <p:pic>
        <p:nvPicPr>
          <p:cNvPr id="78" name="Google Shape;78;p16"/>
          <p:cNvPicPr preferRelativeResize="0"/>
          <p:nvPr/>
        </p:nvPicPr>
        <p:blipFill>
          <a:blip r:embed="rId4">
            <a:alphaModFix/>
          </a:blip>
          <a:stretch>
            <a:fillRect/>
          </a:stretch>
        </p:blipFill>
        <p:spPr>
          <a:xfrm>
            <a:off x="4969709" y="2908979"/>
            <a:ext cx="3464879" cy="1101695"/>
          </a:xfrm>
          <a:prstGeom prst="rect">
            <a:avLst/>
          </a:prstGeom>
          <a:noFill/>
          <a:ln>
            <a:noFill/>
          </a:ln>
        </p:spPr>
      </p:pic>
      <p:pic>
        <p:nvPicPr>
          <p:cNvPr id="7" name="Picture 6">
            <a:extLst>
              <a:ext uri="{FF2B5EF4-FFF2-40B4-BE49-F238E27FC236}">
                <a16:creationId xmlns:a16="http://schemas.microsoft.com/office/drawing/2014/main" id="{A3D9C1A7-6787-491C-840D-349F46E2B165}"/>
              </a:ext>
            </a:extLst>
          </p:cNvPr>
          <p:cNvPicPr>
            <a:picLocks noChangeAspect="1"/>
          </p:cNvPicPr>
          <p:nvPr/>
        </p:nvPicPr>
        <p:blipFill>
          <a:blip r:embed="rId5"/>
          <a:stretch>
            <a:fillRect/>
          </a:stretch>
        </p:blipFill>
        <p:spPr>
          <a:xfrm>
            <a:off x="-121674" y="3599989"/>
            <a:ext cx="9387348" cy="16691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Basic Neuron</a:t>
            </a:r>
            <a:endParaRPr b="1" dirty="0">
              <a:latin typeface="Google Sans" panose="020B0503030502040204" pitchFamily="34" charset="0"/>
            </a:endParaRPr>
          </a:p>
        </p:txBody>
      </p:sp>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Google Sans" panose="020B0503030502040204" pitchFamily="34" charset="0"/>
              </a:rPr>
              <a:t>Smallest unit of all DL algorithms: Neuron(Perceptron).</a:t>
            </a:r>
            <a:br>
              <a:rPr lang="en" dirty="0">
                <a:latin typeface="Google Sans" panose="020B0503030502040204" pitchFamily="34" charset="0"/>
              </a:rPr>
            </a:br>
            <a:r>
              <a:rPr lang="en" dirty="0">
                <a:latin typeface="Google Sans" panose="020B0503030502040204" pitchFamily="34" charset="0"/>
              </a:rPr>
              <a:t> 	</a:t>
            </a:r>
            <a:r>
              <a:rPr lang="en" b="1" i="1" dirty="0">
                <a:latin typeface="Google Sans" panose="020B0503030502040204" pitchFamily="34" charset="0"/>
              </a:rPr>
              <a:t>Y(Output) = Σ(Weight * input) + bias</a:t>
            </a:r>
            <a:endParaRPr b="1" i="1" dirty="0">
              <a:latin typeface="Google Sans" panose="020B0503030502040204" pitchFamily="34" charset="0"/>
            </a:endParaRPr>
          </a:p>
          <a:p>
            <a:pPr marL="457200" lvl="0" indent="-342900" algn="l" rtl="0">
              <a:spcBef>
                <a:spcPts val="1200"/>
              </a:spcBef>
              <a:spcAft>
                <a:spcPts val="0"/>
              </a:spcAft>
              <a:buSzPts val="1800"/>
              <a:buChar char="-"/>
            </a:pPr>
            <a:r>
              <a:rPr lang="en" dirty="0">
                <a:latin typeface="Google Sans" panose="020B0503030502040204" pitchFamily="34" charset="0"/>
              </a:rPr>
              <a:t>Weights control the signal (or the strength of the connection) between two neurons.  In other words, a weight decides how much influence the input will have on the output.</a:t>
            </a:r>
            <a:endParaRPr dirty="0">
              <a:latin typeface="Google Sans" panose="020B0503030502040204" pitchFamily="34" charset="0"/>
            </a:endParaRPr>
          </a:p>
          <a:p>
            <a:pPr marL="457200" lvl="0" indent="-342900" algn="l" rtl="0">
              <a:spcBef>
                <a:spcPts val="0"/>
              </a:spcBef>
              <a:spcAft>
                <a:spcPts val="0"/>
              </a:spcAft>
              <a:buSzPts val="1800"/>
              <a:buChar char="-"/>
            </a:pPr>
            <a:r>
              <a:rPr lang="en" dirty="0">
                <a:latin typeface="Google Sans" panose="020B0503030502040204" pitchFamily="34" charset="0"/>
              </a:rPr>
              <a:t>Biases, which are constant, are an additional input into the next layer. Bias in ML does help us generalize better and make our model less sensitive to some single data point.</a:t>
            </a:r>
            <a:endParaRPr dirty="0">
              <a:latin typeface="Google Sans" panose="020B0503030502040204" pitchFamily="34" charset="0"/>
            </a:endParaRPr>
          </a:p>
        </p:txBody>
      </p:sp>
      <p:pic>
        <p:nvPicPr>
          <p:cNvPr id="4" name="Picture 3">
            <a:extLst>
              <a:ext uri="{FF2B5EF4-FFF2-40B4-BE49-F238E27FC236}">
                <a16:creationId xmlns:a16="http://schemas.microsoft.com/office/drawing/2014/main" id="{87100DCC-8412-443D-8E2A-AC4F70D76AD8}"/>
              </a:ext>
            </a:extLst>
          </p:cNvPr>
          <p:cNvPicPr>
            <a:picLocks noChangeAspect="1"/>
          </p:cNvPicPr>
          <p:nvPr/>
        </p:nvPicPr>
        <p:blipFill>
          <a:blip r:embed="rId3"/>
          <a:stretch>
            <a:fillRect/>
          </a:stretch>
        </p:blipFill>
        <p:spPr>
          <a:xfrm>
            <a:off x="-117987" y="3610776"/>
            <a:ext cx="9387348" cy="16691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Other important terms</a:t>
            </a:r>
            <a:endParaRPr b="1" dirty="0">
              <a:latin typeface="Google Sans" panose="020B0503030502040204" pitchFamily="34" charset="0"/>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latin typeface="Google Sans" panose="020B0503030502040204" pitchFamily="34" charset="0"/>
              </a:rPr>
              <a:t>Training set: </a:t>
            </a:r>
            <a:r>
              <a:rPr lang="en" dirty="0">
                <a:latin typeface="Google Sans" panose="020B0503030502040204" pitchFamily="34" charset="0"/>
              </a:rPr>
              <a:t>Part of dataset used for model training.</a:t>
            </a:r>
            <a:endParaRPr dirty="0">
              <a:latin typeface="Google Sans" panose="020B0503030502040204" pitchFamily="34" charset="0"/>
            </a:endParaRPr>
          </a:p>
          <a:p>
            <a:pPr marL="0" lvl="0" indent="0" algn="l" rtl="0">
              <a:spcBef>
                <a:spcPts val="1200"/>
              </a:spcBef>
              <a:spcAft>
                <a:spcPts val="0"/>
              </a:spcAft>
              <a:buNone/>
            </a:pPr>
            <a:r>
              <a:rPr lang="en" b="1" dirty="0">
                <a:latin typeface="Google Sans" panose="020B0503030502040204" pitchFamily="34" charset="0"/>
              </a:rPr>
              <a:t>Testing set:</a:t>
            </a:r>
            <a:r>
              <a:rPr lang="en" dirty="0">
                <a:latin typeface="Google Sans" panose="020B0503030502040204" pitchFamily="34" charset="0"/>
              </a:rPr>
              <a:t> Part of dataset used for model testing.</a:t>
            </a:r>
            <a:endParaRPr dirty="0">
              <a:latin typeface="Google Sans" panose="020B0503030502040204" pitchFamily="34" charset="0"/>
            </a:endParaRPr>
          </a:p>
          <a:p>
            <a:pPr marL="0" lvl="0" indent="0" algn="l" rtl="0">
              <a:spcBef>
                <a:spcPts val="1200"/>
              </a:spcBef>
              <a:spcAft>
                <a:spcPts val="0"/>
              </a:spcAft>
              <a:buNone/>
            </a:pPr>
            <a:r>
              <a:rPr lang="en" b="1" dirty="0">
                <a:latin typeface="Google Sans" panose="020B0503030502040204" pitchFamily="34" charset="0"/>
              </a:rPr>
              <a:t>Loss function: </a:t>
            </a:r>
            <a:r>
              <a:rPr lang="en" dirty="0">
                <a:latin typeface="Google Sans" panose="020B0503030502040204" pitchFamily="34" charset="0"/>
              </a:rPr>
              <a:t>loss function mainly applies for a single training.</a:t>
            </a:r>
            <a:endParaRPr dirty="0">
              <a:latin typeface="Google Sans" panose="020B0503030502040204" pitchFamily="34" charset="0"/>
            </a:endParaRPr>
          </a:p>
          <a:p>
            <a:pPr marL="0" lvl="0" indent="0" algn="l" rtl="0">
              <a:spcBef>
                <a:spcPts val="1200"/>
              </a:spcBef>
              <a:spcAft>
                <a:spcPts val="0"/>
              </a:spcAft>
              <a:buNone/>
            </a:pPr>
            <a:r>
              <a:rPr lang="en" b="1" dirty="0">
                <a:latin typeface="Google Sans" panose="020B0503030502040204" pitchFamily="34" charset="0"/>
              </a:rPr>
              <a:t>Cost function: </a:t>
            </a:r>
            <a:r>
              <a:rPr lang="en" dirty="0">
                <a:latin typeface="Google Sans" panose="020B0503030502040204" pitchFamily="34" charset="0"/>
              </a:rPr>
              <a:t>the cost function which deals with a penalty for a number of training sets or the complete batch.</a:t>
            </a:r>
            <a:endParaRPr dirty="0">
              <a:latin typeface="Google Sans" panose="020B0503030502040204" pitchFamily="34" charset="0"/>
            </a:endParaRPr>
          </a:p>
          <a:p>
            <a:pPr marL="0" lvl="0" indent="0" algn="l" rtl="0">
              <a:spcBef>
                <a:spcPts val="1200"/>
              </a:spcBef>
              <a:spcAft>
                <a:spcPts val="1200"/>
              </a:spcAft>
              <a:buNone/>
            </a:pPr>
            <a:endParaRPr dirty="0">
              <a:latin typeface="Google Sans" panose="020B0503030502040204" pitchFamily="34" charset="0"/>
            </a:endParaRPr>
          </a:p>
        </p:txBody>
      </p:sp>
      <p:pic>
        <p:nvPicPr>
          <p:cNvPr id="4" name="Picture 3">
            <a:extLst>
              <a:ext uri="{FF2B5EF4-FFF2-40B4-BE49-F238E27FC236}">
                <a16:creationId xmlns:a16="http://schemas.microsoft.com/office/drawing/2014/main" id="{311C1391-A3FB-4254-BFA2-E49942E89AEC}"/>
              </a:ext>
            </a:extLst>
          </p:cNvPr>
          <p:cNvPicPr>
            <a:picLocks noChangeAspect="1"/>
          </p:cNvPicPr>
          <p:nvPr/>
        </p:nvPicPr>
        <p:blipFill>
          <a:blip r:embed="rId3"/>
          <a:stretch>
            <a:fillRect/>
          </a:stretch>
        </p:blipFill>
        <p:spPr>
          <a:xfrm>
            <a:off x="-117987" y="3610776"/>
            <a:ext cx="9387348" cy="16691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374052"/>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Gradient descent</a:t>
            </a:r>
            <a:endParaRPr b="1" dirty="0">
              <a:latin typeface="Google Sans" panose="020B0503030502040204" pitchFamily="34" charset="0"/>
            </a:endParaRPr>
          </a:p>
        </p:txBody>
      </p:sp>
      <p:sp>
        <p:nvSpPr>
          <p:cNvPr id="96" name="Google Shape;96;p19"/>
          <p:cNvSpPr txBox="1">
            <a:spLocks noGrp="1"/>
          </p:cNvSpPr>
          <p:nvPr>
            <p:ph type="body" idx="1"/>
          </p:nvPr>
        </p:nvSpPr>
        <p:spPr>
          <a:xfrm>
            <a:off x="4435955" y="949607"/>
            <a:ext cx="42603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latin typeface="Google Sans" panose="020B0503030502040204" pitchFamily="34" charset="0"/>
              </a:rPr>
              <a:t>Gradient descent is an optimization algorithm used to find the values of parameters (coefficients) of a function (f) that minimizes a cost function (cost).</a:t>
            </a:r>
            <a:endParaRPr dirty="0">
              <a:latin typeface="Google Sans" panose="020B0503030502040204" pitchFamily="34" charset="0"/>
            </a:endParaRPr>
          </a:p>
          <a:p>
            <a:pPr marL="0" lvl="0" indent="0" algn="l" rtl="0">
              <a:spcBef>
                <a:spcPts val="1200"/>
              </a:spcBef>
              <a:spcAft>
                <a:spcPts val="0"/>
              </a:spcAft>
              <a:buNone/>
            </a:pPr>
            <a:r>
              <a:rPr lang="en" dirty="0">
                <a:latin typeface="Google Sans" panose="020B0503030502040204" pitchFamily="34" charset="0"/>
              </a:rPr>
              <a:t>Many more optimizers:</a:t>
            </a:r>
            <a:endParaRPr dirty="0">
              <a:latin typeface="Google Sans" panose="020B0503030502040204" pitchFamily="34" charset="0"/>
            </a:endParaRPr>
          </a:p>
          <a:p>
            <a:pPr marL="457200" lvl="0" indent="-323850" algn="l" rtl="0">
              <a:spcBef>
                <a:spcPts val="1200"/>
              </a:spcBef>
              <a:spcAft>
                <a:spcPts val="0"/>
              </a:spcAft>
              <a:buSzPts val="1500"/>
              <a:buChar char="●"/>
            </a:pPr>
            <a:r>
              <a:rPr lang="en" sz="1500" dirty="0">
                <a:latin typeface="Google Sans" panose="020B0503030502040204" pitchFamily="34" charset="0"/>
              </a:rPr>
              <a:t>Gradient descent with momentum</a:t>
            </a:r>
            <a:endParaRPr sz="1500" dirty="0">
              <a:latin typeface="Google Sans" panose="020B0503030502040204" pitchFamily="34" charset="0"/>
            </a:endParaRPr>
          </a:p>
          <a:p>
            <a:pPr marL="457200" lvl="0" indent="-323850" algn="l" rtl="0">
              <a:spcBef>
                <a:spcPts val="0"/>
              </a:spcBef>
              <a:spcAft>
                <a:spcPts val="0"/>
              </a:spcAft>
              <a:buSzPts val="1500"/>
              <a:buChar char="●"/>
            </a:pPr>
            <a:r>
              <a:rPr lang="en" sz="1500" dirty="0">
                <a:latin typeface="Google Sans" panose="020B0503030502040204" pitchFamily="34" charset="0"/>
              </a:rPr>
              <a:t>Mini batch gradient descent</a:t>
            </a:r>
            <a:endParaRPr sz="1500" dirty="0">
              <a:latin typeface="Google Sans" panose="020B0503030502040204" pitchFamily="34" charset="0"/>
            </a:endParaRPr>
          </a:p>
          <a:p>
            <a:pPr marL="457200" lvl="0" indent="-323850" algn="l" rtl="0">
              <a:spcBef>
                <a:spcPts val="0"/>
              </a:spcBef>
              <a:spcAft>
                <a:spcPts val="0"/>
              </a:spcAft>
              <a:buSzPts val="1500"/>
              <a:buChar char="●"/>
            </a:pPr>
            <a:r>
              <a:rPr lang="en" sz="1500" dirty="0">
                <a:latin typeface="Google Sans" panose="020B0503030502040204" pitchFamily="34" charset="0"/>
              </a:rPr>
              <a:t>RMSprop</a:t>
            </a:r>
            <a:endParaRPr sz="1500" dirty="0">
              <a:latin typeface="Google Sans" panose="020B0503030502040204" pitchFamily="34" charset="0"/>
            </a:endParaRPr>
          </a:p>
          <a:p>
            <a:pPr marL="457200" lvl="0" indent="-323850" algn="l" rtl="0">
              <a:spcBef>
                <a:spcPts val="0"/>
              </a:spcBef>
              <a:spcAft>
                <a:spcPts val="0"/>
              </a:spcAft>
              <a:buSzPts val="1500"/>
              <a:buChar char="●"/>
            </a:pPr>
            <a:r>
              <a:rPr lang="en" sz="1500" dirty="0">
                <a:latin typeface="Google Sans" panose="020B0503030502040204" pitchFamily="34" charset="0"/>
              </a:rPr>
              <a:t>Adam</a:t>
            </a:r>
            <a:endParaRPr sz="1500" dirty="0">
              <a:latin typeface="Google Sans" panose="020B0503030502040204" pitchFamily="34" charset="0"/>
            </a:endParaRPr>
          </a:p>
          <a:p>
            <a:pPr marL="457200" lvl="0" indent="-323850" algn="l" rtl="0">
              <a:spcBef>
                <a:spcPts val="0"/>
              </a:spcBef>
              <a:spcAft>
                <a:spcPts val="0"/>
              </a:spcAft>
              <a:buSzPts val="1500"/>
              <a:buChar char="●"/>
            </a:pPr>
            <a:r>
              <a:rPr lang="en" sz="1500" dirty="0">
                <a:latin typeface="Google Sans" panose="020B0503030502040204" pitchFamily="34" charset="0"/>
              </a:rPr>
              <a:t>Learning rate decay</a:t>
            </a:r>
            <a:endParaRPr sz="1500" dirty="0">
              <a:latin typeface="Google Sans" panose="020B0503030502040204" pitchFamily="34" charset="0"/>
            </a:endParaRPr>
          </a:p>
        </p:txBody>
      </p:sp>
      <p:pic>
        <p:nvPicPr>
          <p:cNvPr id="97" name="Google Shape;97;p19"/>
          <p:cNvPicPr preferRelativeResize="0"/>
          <p:nvPr/>
        </p:nvPicPr>
        <p:blipFill>
          <a:blip r:embed="rId3">
            <a:alphaModFix/>
          </a:blip>
          <a:stretch>
            <a:fillRect/>
          </a:stretch>
        </p:blipFill>
        <p:spPr>
          <a:xfrm>
            <a:off x="311700" y="946752"/>
            <a:ext cx="3551149" cy="3551149"/>
          </a:xfrm>
          <a:prstGeom prst="rect">
            <a:avLst/>
          </a:prstGeom>
          <a:noFill/>
          <a:ln>
            <a:noFill/>
          </a:ln>
        </p:spPr>
      </p:pic>
      <p:pic>
        <p:nvPicPr>
          <p:cNvPr id="5" name="Picture 4">
            <a:extLst>
              <a:ext uri="{FF2B5EF4-FFF2-40B4-BE49-F238E27FC236}">
                <a16:creationId xmlns:a16="http://schemas.microsoft.com/office/drawing/2014/main" id="{E1EEB2A9-F2FD-421E-A6D8-2A372558255A}"/>
              </a:ext>
            </a:extLst>
          </p:cNvPr>
          <p:cNvPicPr>
            <a:picLocks noChangeAspect="1"/>
          </p:cNvPicPr>
          <p:nvPr/>
        </p:nvPicPr>
        <p:blipFill>
          <a:blip r:embed="rId4"/>
          <a:stretch>
            <a:fillRect/>
          </a:stretch>
        </p:blipFill>
        <p:spPr>
          <a:xfrm>
            <a:off x="-117987" y="3610776"/>
            <a:ext cx="9387348" cy="16691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Putting it all together!</a:t>
            </a:r>
            <a:endParaRPr b="1" dirty="0">
              <a:latin typeface="Google Sans" panose="020B0503030502040204" pitchFamily="34" charset="0"/>
            </a:endParaRPr>
          </a:p>
        </p:txBody>
      </p:sp>
      <p:sp>
        <p:nvSpPr>
          <p:cNvPr id="103" name="Google Shape;103;p2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latin typeface="Google Sans" panose="020B0503030502040204" pitchFamily="34" charset="0"/>
              </a:rPr>
              <a:t>Combining every previous concept we get a mini neural net which is ANN.</a:t>
            </a:r>
          </a:p>
          <a:p>
            <a:pPr marL="457200" lvl="0" indent="-342900" algn="l" rtl="0">
              <a:spcBef>
                <a:spcPts val="0"/>
              </a:spcBef>
              <a:spcAft>
                <a:spcPts val="0"/>
              </a:spcAft>
              <a:buSzPts val="1800"/>
              <a:buChar char="-"/>
            </a:pPr>
            <a:endParaRPr dirty="0">
              <a:latin typeface="Google Sans" panose="020B0503030502040204" pitchFamily="34" charset="0"/>
            </a:endParaRPr>
          </a:p>
          <a:p>
            <a:pPr marL="457200" lvl="0" indent="-342900" algn="l" rtl="0">
              <a:spcBef>
                <a:spcPts val="1200"/>
              </a:spcBef>
              <a:spcAft>
                <a:spcPts val="0"/>
              </a:spcAft>
              <a:buSzPts val="1800"/>
              <a:buChar char="●"/>
            </a:pPr>
            <a:r>
              <a:rPr lang="en" dirty="0">
                <a:latin typeface="Google Sans" panose="020B0503030502040204" pitchFamily="34" charset="0"/>
              </a:rPr>
              <a:t>Activation (Sigmoid)</a:t>
            </a:r>
            <a:endParaRPr dirty="0">
              <a:latin typeface="Google Sans" panose="020B0503030502040204" pitchFamily="34" charset="0"/>
            </a:endParaRPr>
          </a:p>
          <a:p>
            <a:pPr marL="457200" lvl="0" indent="-342900" algn="l" rtl="0">
              <a:spcBef>
                <a:spcPts val="0"/>
              </a:spcBef>
              <a:spcAft>
                <a:spcPts val="0"/>
              </a:spcAft>
              <a:buSzPts val="1800"/>
              <a:buChar char="●"/>
            </a:pPr>
            <a:r>
              <a:rPr lang="en" dirty="0">
                <a:latin typeface="Google Sans" panose="020B0503030502040204" pitchFamily="34" charset="0"/>
              </a:rPr>
              <a:t>Forward prop.</a:t>
            </a:r>
            <a:endParaRPr dirty="0">
              <a:latin typeface="Google Sans" panose="020B0503030502040204" pitchFamily="34" charset="0"/>
            </a:endParaRPr>
          </a:p>
          <a:p>
            <a:pPr marL="457200" lvl="0" indent="-342900" algn="l" rtl="0">
              <a:spcBef>
                <a:spcPts val="0"/>
              </a:spcBef>
              <a:spcAft>
                <a:spcPts val="0"/>
              </a:spcAft>
              <a:buSzPts val="1800"/>
              <a:buChar char="●"/>
            </a:pPr>
            <a:r>
              <a:rPr lang="en" dirty="0">
                <a:latin typeface="Google Sans" panose="020B0503030502040204" pitchFamily="34" charset="0"/>
              </a:rPr>
              <a:t>Backward Prop.</a:t>
            </a:r>
            <a:endParaRPr dirty="0">
              <a:latin typeface="Google Sans" panose="020B0503030502040204" pitchFamily="34" charset="0"/>
            </a:endParaRPr>
          </a:p>
          <a:p>
            <a:pPr marL="914400" lvl="1" indent="-317500" algn="l" rtl="0">
              <a:spcBef>
                <a:spcPts val="0"/>
              </a:spcBef>
              <a:spcAft>
                <a:spcPts val="0"/>
              </a:spcAft>
              <a:buSzPts val="1400"/>
              <a:buChar char="○"/>
            </a:pPr>
            <a:r>
              <a:rPr lang="en" dirty="0">
                <a:latin typeface="Google Sans" panose="020B0503030502040204" pitchFamily="34" charset="0"/>
              </a:rPr>
              <a:t>Gradient descent + update W and B.</a:t>
            </a:r>
            <a:endParaRPr dirty="0">
              <a:latin typeface="Google Sans" panose="020B0503030502040204" pitchFamily="34" charset="0"/>
            </a:endParaRPr>
          </a:p>
          <a:p>
            <a:pPr marL="457200" lvl="0" indent="-342900" algn="l" rtl="0">
              <a:spcBef>
                <a:spcPts val="0"/>
              </a:spcBef>
              <a:spcAft>
                <a:spcPts val="0"/>
              </a:spcAft>
              <a:buSzPts val="1800"/>
              <a:buChar char="●"/>
            </a:pPr>
            <a:r>
              <a:rPr lang="en" dirty="0">
                <a:latin typeface="Google Sans" panose="020B0503030502040204" pitchFamily="34" charset="0"/>
              </a:rPr>
              <a:t>Repeat until converges.</a:t>
            </a:r>
            <a:endParaRPr dirty="0">
              <a:latin typeface="Google Sans" panose="020B0503030502040204" pitchFamily="34" charset="0"/>
            </a:endParaRPr>
          </a:p>
        </p:txBody>
      </p:sp>
      <p:pic>
        <p:nvPicPr>
          <p:cNvPr id="104" name="Google Shape;104;p20"/>
          <p:cNvPicPr preferRelativeResize="0"/>
          <p:nvPr/>
        </p:nvPicPr>
        <p:blipFill rotWithShape="1">
          <a:blip r:embed="rId3">
            <a:alphaModFix/>
          </a:blip>
          <a:srcRect l="159" t="10944"/>
          <a:stretch/>
        </p:blipFill>
        <p:spPr>
          <a:xfrm>
            <a:off x="4572000" y="1170488"/>
            <a:ext cx="4260300" cy="2802526"/>
          </a:xfrm>
          <a:prstGeom prst="rect">
            <a:avLst/>
          </a:prstGeom>
          <a:noFill/>
          <a:ln>
            <a:noFill/>
          </a:ln>
        </p:spPr>
      </p:pic>
      <p:pic>
        <p:nvPicPr>
          <p:cNvPr id="5" name="Picture 4">
            <a:extLst>
              <a:ext uri="{FF2B5EF4-FFF2-40B4-BE49-F238E27FC236}">
                <a16:creationId xmlns:a16="http://schemas.microsoft.com/office/drawing/2014/main" id="{9F7D8007-795D-4271-8784-3653F4A2F4D4}"/>
              </a:ext>
            </a:extLst>
          </p:cNvPr>
          <p:cNvPicPr>
            <a:picLocks noChangeAspect="1"/>
          </p:cNvPicPr>
          <p:nvPr/>
        </p:nvPicPr>
        <p:blipFill>
          <a:blip r:embed="rId4"/>
          <a:stretch>
            <a:fillRect/>
          </a:stretch>
        </p:blipFill>
        <p:spPr>
          <a:xfrm>
            <a:off x="-117987" y="3610776"/>
            <a:ext cx="9387348" cy="16691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Google Sans" panose="020B0503030502040204" pitchFamily="34" charset="0"/>
              </a:rPr>
              <a:t>Maths is everywhere!</a:t>
            </a:r>
            <a:endParaRPr b="1" dirty="0">
              <a:latin typeface="Google Sans" panose="020B0503030502040204" pitchFamily="34" charset="0"/>
            </a:endParaRPr>
          </a:p>
        </p:txBody>
      </p:sp>
      <p:sp>
        <p:nvSpPr>
          <p:cNvPr id="110" name="Google Shape;110;p21"/>
          <p:cNvSpPr txBox="1">
            <a:spLocks noGrp="1"/>
          </p:cNvSpPr>
          <p:nvPr>
            <p:ph type="body" idx="1"/>
          </p:nvPr>
        </p:nvSpPr>
        <p:spPr>
          <a:xfrm>
            <a:off x="5118098" y="938624"/>
            <a:ext cx="38841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1900" b="1" i="1" dirty="0">
              <a:latin typeface="Google Sans" panose="020B0503030502040204" pitchFamily="34" charset="0"/>
            </a:endParaRPr>
          </a:p>
          <a:p>
            <a:pPr marL="457200" lvl="0" indent="0" algn="l" rtl="0">
              <a:spcBef>
                <a:spcPts val="1200"/>
              </a:spcBef>
              <a:spcAft>
                <a:spcPts val="0"/>
              </a:spcAft>
              <a:buNone/>
            </a:pPr>
            <a:endParaRPr sz="1900" b="1" i="1" dirty="0">
              <a:latin typeface="Google Sans" panose="020B0503030502040204" pitchFamily="34" charset="0"/>
            </a:endParaRPr>
          </a:p>
          <a:p>
            <a:pPr marL="457200" lvl="0" indent="0" algn="l" rtl="0">
              <a:spcBef>
                <a:spcPts val="1200"/>
              </a:spcBef>
              <a:spcAft>
                <a:spcPts val="1200"/>
              </a:spcAft>
              <a:buNone/>
            </a:pPr>
            <a:r>
              <a:rPr lang="en" sz="1900" b="1" i="1" dirty="0">
                <a:latin typeface="Google Sans" panose="020B0503030502040204" pitchFamily="34" charset="0"/>
              </a:rPr>
              <a:t>Vectors, </a:t>
            </a:r>
            <a:r>
              <a:rPr lang="en" b="1" i="1" dirty="0">
                <a:latin typeface="Google Sans" panose="020B0503030502040204" pitchFamily="34" charset="0"/>
              </a:rPr>
              <a:t>Metrices</a:t>
            </a:r>
            <a:r>
              <a:rPr lang="en" sz="1900" b="1" i="1" dirty="0">
                <a:latin typeface="Google Sans" panose="020B0503030502040204" pitchFamily="34" charset="0"/>
              </a:rPr>
              <a:t>, Calculus, Probability, statistics etc.</a:t>
            </a:r>
            <a:endParaRPr sz="1900" b="1" i="1" dirty="0">
              <a:latin typeface="Google Sans" panose="020B0503030502040204" pitchFamily="34" charset="0"/>
            </a:endParaRPr>
          </a:p>
        </p:txBody>
      </p:sp>
      <p:pic>
        <p:nvPicPr>
          <p:cNvPr id="111" name="Google Shape;111;p21"/>
          <p:cNvPicPr preferRelativeResize="0"/>
          <p:nvPr/>
        </p:nvPicPr>
        <p:blipFill>
          <a:blip r:embed="rId3">
            <a:alphaModFix/>
          </a:blip>
          <a:stretch>
            <a:fillRect/>
          </a:stretch>
        </p:blipFill>
        <p:spPr>
          <a:xfrm>
            <a:off x="311700" y="1180750"/>
            <a:ext cx="4507876" cy="1391000"/>
          </a:xfrm>
          <a:prstGeom prst="rect">
            <a:avLst/>
          </a:prstGeom>
          <a:noFill/>
          <a:ln>
            <a:noFill/>
          </a:ln>
        </p:spPr>
      </p:pic>
      <p:pic>
        <p:nvPicPr>
          <p:cNvPr id="112" name="Google Shape;112;p21"/>
          <p:cNvPicPr preferRelativeResize="0"/>
          <p:nvPr/>
        </p:nvPicPr>
        <p:blipFill>
          <a:blip r:embed="rId4">
            <a:alphaModFix/>
          </a:blip>
          <a:stretch>
            <a:fillRect/>
          </a:stretch>
        </p:blipFill>
        <p:spPr>
          <a:xfrm>
            <a:off x="3106800" y="2982225"/>
            <a:ext cx="3562350" cy="971550"/>
          </a:xfrm>
          <a:prstGeom prst="rect">
            <a:avLst/>
          </a:prstGeom>
          <a:noFill/>
          <a:ln>
            <a:noFill/>
          </a:ln>
        </p:spPr>
      </p:pic>
      <p:pic>
        <p:nvPicPr>
          <p:cNvPr id="113" name="Google Shape;113;p21"/>
          <p:cNvPicPr preferRelativeResize="0"/>
          <p:nvPr/>
        </p:nvPicPr>
        <p:blipFill>
          <a:blip r:embed="rId5">
            <a:alphaModFix/>
          </a:blip>
          <a:stretch>
            <a:fillRect/>
          </a:stretch>
        </p:blipFill>
        <p:spPr>
          <a:xfrm>
            <a:off x="560200" y="2734775"/>
            <a:ext cx="2546600" cy="1688200"/>
          </a:xfrm>
          <a:prstGeom prst="rect">
            <a:avLst/>
          </a:prstGeom>
          <a:noFill/>
          <a:ln>
            <a:noFill/>
          </a:ln>
        </p:spPr>
      </p:pic>
      <p:pic>
        <p:nvPicPr>
          <p:cNvPr id="7" name="Picture 6">
            <a:extLst>
              <a:ext uri="{FF2B5EF4-FFF2-40B4-BE49-F238E27FC236}">
                <a16:creationId xmlns:a16="http://schemas.microsoft.com/office/drawing/2014/main" id="{3FEE00F9-98E0-41F6-9A4C-AAB8BE8DB0F8}"/>
              </a:ext>
            </a:extLst>
          </p:cNvPr>
          <p:cNvPicPr>
            <a:picLocks noChangeAspect="1"/>
          </p:cNvPicPr>
          <p:nvPr/>
        </p:nvPicPr>
        <p:blipFill>
          <a:blip r:embed="rId6"/>
          <a:stretch>
            <a:fillRect/>
          </a:stretch>
        </p:blipFill>
        <p:spPr>
          <a:xfrm>
            <a:off x="-117987" y="3610776"/>
            <a:ext cx="9387348" cy="166914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661</Words>
  <Application>Microsoft Office PowerPoint</Application>
  <PresentationFormat>On-screen Show (16:9)</PresentationFormat>
  <Paragraphs>76</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Google Sans</vt:lpstr>
      <vt:lpstr>Neue Plak</vt:lpstr>
      <vt:lpstr>Simple Light</vt:lpstr>
      <vt:lpstr>PowerPoint Presentation</vt:lpstr>
      <vt:lpstr>Let’s recollect what is DL from the previous workshop!</vt:lpstr>
      <vt:lpstr>Building blocks of a Neural Network.</vt:lpstr>
      <vt:lpstr>Logistic Regression</vt:lpstr>
      <vt:lpstr>Basic Neuron</vt:lpstr>
      <vt:lpstr>Other important terms</vt:lpstr>
      <vt:lpstr>Gradient descent</vt:lpstr>
      <vt:lpstr>Putting it all together!</vt:lpstr>
      <vt:lpstr>Maths is everywhere!</vt:lpstr>
      <vt:lpstr>Convolution Neural Net Fundamentals</vt:lpstr>
      <vt:lpstr>Intuition</vt:lpstr>
      <vt:lpstr>Let’s learn CNN with an architecture (VGG)</vt:lpstr>
      <vt:lpstr>Neural Style Transfer</vt:lpstr>
      <vt:lpstr>NST Basics</vt:lpstr>
      <vt:lpstr>Mathematical equation of loss functions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 Bheda</dc:creator>
  <cp:lastModifiedBy>Windows User</cp:lastModifiedBy>
  <cp:revision>13</cp:revision>
  <dcterms:modified xsi:type="dcterms:W3CDTF">2021-01-30T03:43:31Z</dcterms:modified>
</cp:coreProperties>
</file>